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13" Type="http://schemas.openxmlformats.org/officeDocument/2006/relationships/image" Target="../media/image25.emf"/><Relationship Id="rId3" Type="http://schemas.openxmlformats.org/officeDocument/2006/relationships/image" Target="../media/image15.wmf"/><Relationship Id="rId7" Type="http://schemas.openxmlformats.org/officeDocument/2006/relationships/image" Target="../media/image19.wmf"/><Relationship Id="rId12" Type="http://schemas.openxmlformats.org/officeDocument/2006/relationships/image" Target="../media/image24.e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18.wmf"/><Relationship Id="rId11" Type="http://schemas.openxmlformats.org/officeDocument/2006/relationships/image" Target="../media/image23.wmf"/><Relationship Id="rId5" Type="http://schemas.openxmlformats.org/officeDocument/2006/relationships/image" Target="../media/image17.wmf"/><Relationship Id="rId10" Type="http://schemas.openxmlformats.org/officeDocument/2006/relationships/image" Target="../media/image22.wmf"/><Relationship Id="rId4" Type="http://schemas.openxmlformats.org/officeDocument/2006/relationships/image" Target="../media/image16.wmf"/><Relationship Id="rId9" Type="http://schemas.openxmlformats.org/officeDocument/2006/relationships/image" Target="../media/image2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2F925-C2E1-4C2F-A778-5E5864B171BF}" type="datetimeFigureOut">
              <a:rPr lang="en-US" smtClean="0"/>
              <a:t>9/11/2021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FBF32-E956-4C56-9DB6-B2D19D620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761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2F925-C2E1-4C2F-A778-5E5864B171BF}" type="datetimeFigureOut">
              <a:rPr lang="en-US" smtClean="0"/>
              <a:t>9/11/2021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FBF32-E956-4C56-9DB6-B2D19D620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136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2F925-C2E1-4C2F-A778-5E5864B171BF}" type="datetimeFigureOut">
              <a:rPr lang="en-US" smtClean="0"/>
              <a:t>9/11/2021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FBF32-E956-4C56-9DB6-B2D19D620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102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2F925-C2E1-4C2F-A778-5E5864B171BF}" type="datetimeFigureOut">
              <a:rPr lang="en-US" smtClean="0"/>
              <a:t>9/11/2021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FBF32-E956-4C56-9DB6-B2D19D620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396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2F925-C2E1-4C2F-A778-5E5864B171BF}" type="datetimeFigureOut">
              <a:rPr lang="en-US" smtClean="0"/>
              <a:t>9/11/2021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FBF32-E956-4C56-9DB6-B2D19D620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541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2F925-C2E1-4C2F-A778-5E5864B171BF}" type="datetimeFigureOut">
              <a:rPr lang="en-US" smtClean="0"/>
              <a:t>9/11/2021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FBF32-E956-4C56-9DB6-B2D19D620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214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2F925-C2E1-4C2F-A778-5E5864B171BF}" type="datetimeFigureOut">
              <a:rPr lang="en-US" smtClean="0"/>
              <a:t>9/11/2021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FBF32-E956-4C56-9DB6-B2D19D620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861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2F925-C2E1-4C2F-A778-5E5864B171BF}" type="datetimeFigureOut">
              <a:rPr lang="en-US" smtClean="0"/>
              <a:t>9/11/2021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FBF32-E956-4C56-9DB6-B2D19D620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998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2F925-C2E1-4C2F-A778-5E5864B171BF}" type="datetimeFigureOut">
              <a:rPr lang="en-US" smtClean="0"/>
              <a:t>9/11/2021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FBF32-E956-4C56-9DB6-B2D19D620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546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2F925-C2E1-4C2F-A778-5E5864B171BF}" type="datetimeFigureOut">
              <a:rPr lang="en-US" smtClean="0"/>
              <a:t>9/11/2021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FBF32-E956-4C56-9DB6-B2D19D620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726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2F925-C2E1-4C2F-A778-5E5864B171BF}" type="datetimeFigureOut">
              <a:rPr lang="en-US" smtClean="0"/>
              <a:t>9/11/2021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FBF32-E956-4C56-9DB6-B2D19D620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124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E2F925-C2E1-4C2F-A778-5E5864B171BF}" type="datetimeFigureOut">
              <a:rPr lang="en-US" smtClean="0"/>
              <a:t>9/11/2021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7FBF32-E956-4C56-9DB6-B2D19D620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30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5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7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13" Type="http://schemas.openxmlformats.org/officeDocument/2006/relationships/oleObject" Target="../embeddings/oleObject16.bin"/><Relationship Id="rId18" Type="http://schemas.openxmlformats.org/officeDocument/2006/relationships/image" Target="../media/image20.wmf"/><Relationship Id="rId26" Type="http://schemas.openxmlformats.org/officeDocument/2006/relationships/image" Target="../media/image24.emf"/><Relationship Id="rId3" Type="http://schemas.openxmlformats.org/officeDocument/2006/relationships/oleObject" Target="../embeddings/oleObject11.bin"/><Relationship Id="rId21" Type="http://schemas.openxmlformats.org/officeDocument/2006/relationships/oleObject" Target="../embeddings/oleObject20.bin"/><Relationship Id="rId7" Type="http://schemas.openxmlformats.org/officeDocument/2006/relationships/oleObject" Target="../embeddings/oleObject13.bin"/><Relationship Id="rId12" Type="http://schemas.openxmlformats.org/officeDocument/2006/relationships/image" Target="../media/image17.wmf"/><Relationship Id="rId17" Type="http://schemas.openxmlformats.org/officeDocument/2006/relationships/oleObject" Target="../embeddings/oleObject18.bin"/><Relationship Id="rId25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9.wmf"/><Relationship Id="rId20" Type="http://schemas.openxmlformats.org/officeDocument/2006/relationships/image" Target="../media/image21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15.bin"/><Relationship Id="rId24" Type="http://schemas.openxmlformats.org/officeDocument/2006/relationships/image" Target="../media/image23.wmf"/><Relationship Id="rId5" Type="http://schemas.openxmlformats.org/officeDocument/2006/relationships/oleObject" Target="../embeddings/oleObject12.bin"/><Relationship Id="rId15" Type="http://schemas.openxmlformats.org/officeDocument/2006/relationships/oleObject" Target="../embeddings/oleObject17.bin"/><Relationship Id="rId23" Type="http://schemas.openxmlformats.org/officeDocument/2006/relationships/oleObject" Target="../embeddings/oleObject21.bin"/><Relationship Id="rId28" Type="http://schemas.openxmlformats.org/officeDocument/2006/relationships/image" Target="../media/image25.emf"/><Relationship Id="rId10" Type="http://schemas.openxmlformats.org/officeDocument/2006/relationships/image" Target="../media/image16.wmf"/><Relationship Id="rId19" Type="http://schemas.openxmlformats.org/officeDocument/2006/relationships/oleObject" Target="../embeddings/oleObject19.bin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4.bin"/><Relationship Id="rId14" Type="http://schemas.openxmlformats.org/officeDocument/2006/relationships/image" Target="../media/image18.wmf"/><Relationship Id="rId22" Type="http://schemas.openxmlformats.org/officeDocument/2006/relationships/image" Target="../media/image22.wmf"/><Relationship Id="rId27" Type="http://schemas.openxmlformats.org/officeDocument/2006/relationships/oleObject" Target="../embeddings/oleObject23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12" Type="http://schemas.openxmlformats.org/officeDocument/2006/relationships/image" Target="../media/image3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7.wmf"/><Relationship Id="rId11" Type="http://schemas.openxmlformats.org/officeDocument/2006/relationships/oleObject" Target="../embeddings/oleObject28.bin"/><Relationship Id="rId5" Type="http://schemas.openxmlformats.org/officeDocument/2006/relationships/oleObject" Target="../embeddings/oleObject25.bin"/><Relationship Id="rId10" Type="http://schemas.openxmlformats.org/officeDocument/2006/relationships/image" Target="../media/image29.wmf"/><Relationship Id="rId4" Type="http://schemas.openxmlformats.org/officeDocument/2006/relationships/image" Target="../media/image26.wmf"/><Relationship Id="rId9" Type="http://schemas.openxmlformats.org/officeDocument/2006/relationships/oleObject" Target="../embeddings/oleObject2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68855" y="-262818"/>
            <a:ext cx="9539334" cy="2387600"/>
          </a:xfrm>
        </p:spPr>
        <p:txBody>
          <a:bodyPr>
            <a:normAutofit fontScale="90000"/>
          </a:bodyPr>
          <a:lstStyle/>
          <a:p>
            <a:pPr algn="l">
              <a:lnSpc>
                <a:spcPct val="150000"/>
              </a:lnSpc>
            </a:pPr>
            <a:r>
              <a:rPr lang="en-US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3: </a:t>
            </a:r>
            <a:br>
              <a:rPr lang="en-US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 THÀNH NGUYÊN TỬ</a:t>
            </a:r>
            <a:endParaRPr lang="en-US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5961" y="3075058"/>
            <a:ext cx="2998887" cy="269199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6725" y="2930203"/>
            <a:ext cx="3032392" cy="2960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5239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I.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Kiến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thức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cần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nhớ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624691" y="3908833"/>
            <a:ext cx="2544021" cy="108641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3168712" y="2064191"/>
            <a:ext cx="3244916" cy="2387850"/>
            <a:chOff x="2752252" y="1348968"/>
            <a:chExt cx="3244916" cy="2387850"/>
          </a:xfrm>
        </p:grpSpPr>
        <p:sp>
          <p:nvSpPr>
            <p:cNvPr id="15" name="Rounded Rectangle 14"/>
            <p:cNvSpPr/>
            <p:nvPr/>
          </p:nvSpPr>
          <p:spPr>
            <a:xfrm>
              <a:off x="3181540" y="1348968"/>
              <a:ext cx="2815628" cy="1086416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Hạt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nhân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nguyên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tử</a:t>
              </a:r>
              <a:endPara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6" name="Straight Arrow Connector 15"/>
            <p:cNvCxnSpPr>
              <a:stCxn id="4" idx="3"/>
              <a:endCxn id="15" idx="1"/>
            </p:cNvCxnSpPr>
            <p:nvPr/>
          </p:nvCxnSpPr>
          <p:spPr>
            <a:xfrm flipV="1">
              <a:off x="2752252" y="1892176"/>
              <a:ext cx="429288" cy="1844642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6" name="Group 5"/>
          <p:cNvGrpSpPr/>
          <p:nvPr/>
        </p:nvGrpSpPr>
        <p:grpSpPr>
          <a:xfrm>
            <a:off x="3168712" y="4452041"/>
            <a:ext cx="4055953" cy="2300328"/>
            <a:chOff x="2752252" y="3736818"/>
            <a:chExt cx="4055953" cy="2300328"/>
          </a:xfrm>
        </p:grpSpPr>
        <p:sp>
          <p:nvSpPr>
            <p:cNvPr id="13" name="Rounded Rectangle 12"/>
            <p:cNvSpPr/>
            <p:nvPr/>
          </p:nvSpPr>
          <p:spPr>
            <a:xfrm>
              <a:off x="2869948" y="4950730"/>
              <a:ext cx="3938257" cy="1086416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Vỏ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nguyên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tử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các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electron)</a:t>
              </a:r>
            </a:p>
            <a:p>
              <a:pPr algn="ctr"/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Mang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điện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âm</a:t>
              </a:r>
              <a:endPara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4" name="Straight Arrow Connector 13"/>
            <p:cNvCxnSpPr>
              <a:stCxn id="4" idx="3"/>
              <a:endCxn id="13" idx="1"/>
            </p:cNvCxnSpPr>
            <p:nvPr/>
          </p:nvCxnSpPr>
          <p:spPr>
            <a:xfrm>
              <a:off x="2752252" y="3736818"/>
              <a:ext cx="117696" cy="175712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7" name="Group 6"/>
          <p:cNvGrpSpPr/>
          <p:nvPr/>
        </p:nvGrpSpPr>
        <p:grpSpPr>
          <a:xfrm>
            <a:off x="6413628" y="1327840"/>
            <a:ext cx="4287569" cy="1279559"/>
            <a:chOff x="5997168" y="612617"/>
            <a:chExt cx="4287569" cy="1279559"/>
          </a:xfrm>
        </p:grpSpPr>
        <p:sp>
          <p:nvSpPr>
            <p:cNvPr id="11" name="Rounded Rectangle 10"/>
            <p:cNvSpPr/>
            <p:nvPr/>
          </p:nvSpPr>
          <p:spPr>
            <a:xfrm>
              <a:off x="6427959" y="612617"/>
              <a:ext cx="3856778" cy="1062274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Proton(p)</a:t>
              </a:r>
            </a:p>
            <a:p>
              <a:pPr algn="ctr"/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Mang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điện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dương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cxnSp>
          <p:nvCxnSpPr>
            <p:cNvPr id="12" name="Straight Arrow Connector 11"/>
            <p:cNvCxnSpPr>
              <a:stCxn id="15" idx="3"/>
              <a:endCxn id="11" idx="1"/>
            </p:cNvCxnSpPr>
            <p:nvPr/>
          </p:nvCxnSpPr>
          <p:spPr>
            <a:xfrm flipV="1">
              <a:off x="5997168" y="1143754"/>
              <a:ext cx="430791" cy="748422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/>
          <p:cNvGrpSpPr/>
          <p:nvPr/>
        </p:nvGrpSpPr>
        <p:grpSpPr>
          <a:xfrm>
            <a:off x="6413628" y="2607399"/>
            <a:ext cx="4550119" cy="1738264"/>
            <a:chOff x="5997168" y="1892176"/>
            <a:chExt cx="4550119" cy="1738264"/>
          </a:xfrm>
        </p:grpSpPr>
        <p:sp>
          <p:nvSpPr>
            <p:cNvPr id="9" name="Rounded Rectangle 8"/>
            <p:cNvSpPr/>
            <p:nvPr/>
          </p:nvSpPr>
          <p:spPr>
            <a:xfrm>
              <a:off x="6427959" y="2606639"/>
              <a:ext cx="4119328" cy="1023801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Nơtron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(n)</a:t>
              </a:r>
            </a:p>
            <a:p>
              <a:pPr algn="ctr"/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Không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mang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điện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cxnSp>
          <p:nvCxnSpPr>
            <p:cNvPr id="10" name="Straight Arrow Connector 9"/>
            <p:cNvCxnSpPr>
              <a:stCxn id="15" idx="3"/>
              <a:endCxn id="9" idx="1"/>
            </p:cNvCxnSpPr>
            <p:nvPr/>
          </p:nvCxnSpPr>
          <p:spPr>
            <a:xfrm>
              <a:off x="5997168" y="1892176"/>
              <a:ext cx="430791" cy="1226364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1164175" y="1296742"/>
            <a:ext cx="20633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1469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I. </a:t>
            </a:r>
            <a:r>
              <a:rPr lang="en-US" sz="32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Kiến</a:t>
            </a:r>
            <a:r>
              <a:rPr lang="en-US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thức</a:t>
            </a:r>
            <a:r>
              <a:rPr lang="en-US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cần</a:t>
            </a:r>
            <a:r>
              <a:rPr lang="en-US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nhớ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64175" y="1296742"/>
            <a:ext cx="63177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44421" y="1964602"/>
            <a:ext cx="32816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(Z)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2691342" y="4319981"/>
            <a:ext cx="4023911" cy="1695891"/>
            <a:chOff x="2072089" y="2696392"/>
            <a:chExt cx="4023911" cy="1695891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2072089" y="3252133"/>
              <a:ext cx="1549297" cy="477895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A = Z + N</a:t>
              </a:r>
              <a:endParaRPr lang="en-US" sz="2400" dirty="0">
                <a:effectLst/>
                <a:latin typeface=".VnTime" panose="020B7200000000000000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3913886" y="2696392"/>
              <a:ext cx="2182114" cy="1695891"/>
              <a:chOff x="3913886" y="2696392"/>
              <a:chExt cx="2182114" cy="1695891"/>
            </a:xfrm>
          </p:grpSpPr>
          <p:sp>
            <p:nvSpPr>
              <p:cNvPr id="8" name="AutoShape 1183"/>
              <p:cNvSpPr>
                <a:spLocks/>
              </p:cNvSpPr>
              <p:nvPr/>
            </p:nvSpPr>
            <p:spPr bwMode="auto">
              <a:xfrm>
                <a:off x="3913886" y="2881058"/>
                <a:ext cx="312881" cy="1280393"/>
              </a:xfrm>
              <a:prstGeom prst="leftBrace">
                <a:avLst>
                  <a:gd name="adj1" fmla="val 55828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4330773" y="2696392"/>
                <a:ext cx="146706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fr-FR" sz="2400" dirty="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A: </a:t>
                </a:r>
                <a:r>
                  <a:rPr lang="fr-FR" sz="2400" dirty="0" err="1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số</a:t>
                </a:r>
                <a:r>
                  <a:rPr lang="fr-FR" sz="2400" dirty="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fr-FR" sz="2400" dirty="0" err="1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khối</a:t>
                </a:r>
                <a:endParaRPr lang="en-US" sz="2400" dirty="0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4330773" y="3278714"/>
                <a:ext cx="1765227" cy="5170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fr-FR" sz="2400" dirty="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Z: </a:t>
                </a:r>
                <a:r>
                  <a:rPr lang="en-US" sz="2400" dirty="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400" dirty="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proton</a:t>
                </a:r>
                <a:endParaRPr lang="en-US" sz="2400" dirty="0">
                  <a:effectLst/>
                  <a:latin typeface=".VnTime" panose="020B7200000000000000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4330773" y="3930618"/>
                <a:ext cx="175080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dirty="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N: </a:t>
                </a:r>
                <a:r>
                  <a:rPr lang="en-US" sz="2400" dirty="0" err="1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số</a:t>
                </a:r>
                <a:r>
                  <a:rPr lang="en-US" sz="2400" dirty="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nơtron</a:t>
                </a:r>
                <a:endParaRPr lang="en-US" sz="2400" dirty="0"/>
              </a:p>
            </p:txBody>
          </p:sp>
        </p:grpSp>
      </p:grp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651399" y="2859425"/>
            <a:ext cx="4597253" cy="693108"/>
          </a:xfrm>
          <a:prstGeom prst="rect">
            <a:avLst/>
          </a:prstGeom>
          <a:solidFill>
            <a:srgbClr val="FFFFFF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4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đthn</a:t>
            </a:r>
            <a:r>
              <a:rPr lang="en-US" sz="2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 = </a:t>
            </a:r>
            <a:r>
              <a:rPr lang="en-US" sz="24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 = </a:t>
            </a:r>
            <a:r>
              <a:rPr lang="en-US" sz="24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e.</a:t>
            </a:r>
            <a:endParaRPr lang="en-US" sz="24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4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4" name="Rectangle 3"/>
          <p:cNvSpPr/>
          <p:nvPr/>
        </p:nvSpPr>
        <p:spPr>
          <a:xfrm>
            <a:off x="1544421" y="3761585"/>
            <a:ext cx="20447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 A)</a:t>
            </a:r>
          </a:p>
        </p:txBody>
      </p:sp>
    </p:spTree>
    <p:extLst>
      <p:ext uri="{BB962C8B-B14F-4D97-AF65-F5344CB8AC3E}">
        <p14:creationId xmlns:p14="http://schemas.microsoft.com/office/powerpoint/2010/main" val="3531371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 animBg="1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I. </a:t>
            </a:r>
            <a:r>
              <a:rPr lang="en-US" sz="32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Kiến</a:t>
            </a:r>
            <a:r>
              <a:rPr lang="en-US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thức</a:t>
            </a:r>
            <a:r>
              <a:rPr lang="en-US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cần</a:t>
            </a:r>
            <a:r>
              <a:rPr lang="en-US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nhớ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64175" y="1296742"/>
            <a:ext cx="63177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44421" y="1964602"/>
            <a:ext cx="2775119" cy="5799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2035760" y="3063735"/>
            <a:ext cx="6114074" cy="1693893"/>
            <a:chOff x="2796252" y="2058801"/>
            <a:chExt cx="6114074" cy="169389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Rectangle 5"/>
                <p:cNvSpPr>
                  <a:spLocks noChangeArrowheads="1"/>
                </p:cNvSpPr>
                <p:nvPr/>
              </p:nvSpPr>
              <p:spPr bwMode="auto">
                <a:xfrm>
                  <a:off x="3017084" y="2465113"/>
                  <a:ext cx="909162" cy="669086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>
                    <a:spcAft>
                      <a:spcPts val="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Pre>
                          <m:sPrePr>
                            <m:ctrlPr>
                              <a:rPr lang="en-US" sz="4400" b="1" i="1" smtClean="0">
                                <a:solidFill>
                                  <a:srgbClr val="0070C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PrePr>
                          <m:sub>
                            <m:r>
                              <a:rPr lang="en-US" sz="4400" b="1" i="0">
                                <a:solidFill>
                                  <a:srgbClr val="0070C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𝐙</m:t>
                            </m:r>
                          </m:sub>
                          <m:sup>
                            <m:r>
                              <a:rPr lang="en-US" sz="4400" b="1" i="0">
                                <a:solidFill>
                                  <a:srgbClr val="0070C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𝐀</m:t>
                            </m:r>
                          </m:sup>
                          <m:e>
                            <m:r>
                              <a:rPr lang="en-US" sz="4400" b="1" i="0">
                                <a:solidFill>
                                  <a:srgbClr val="0070C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𝐗</m:t>
                            </m:r>
                          </m:e>
                        </m:sPre>
                      </m:oMath>
                    </m:oMathPara>
                  </a14:m>
                  <a:endParaRPr lang="en-US" sz="4400" dirty="0"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4" name="Rectangle 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017084" y="2465113"/>
                  <a:ext cx="909162" cy="669086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b="-14679"/>
                  </a:stretch>
                </a:blip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7" name="Group 6"/>
            <p:cNvGrpSpPr/>
            <p:nvPr/>
          </p:nvGrpSpPr>
          <p:grpSpPr>
            <a:xfrm>
              <a:off x="2796252" y="2058801"/>
              <a:ext cx="6114074" cy="1693893"/>
              <a:chOff x="1440658" y="2104877"/>
              <a:chExt cx="6114074" cy="1693893"/>
            </a:xfrm>
          </p:grpSpPr>
          <p:sp>
            <p:nvSpPr>
              <p:cNvPr id="8" name="AutoShape 1182"/>
              <p:cNvSpPr>
                <a:spLocks/>
              </p:cNvSpPr>
              <p:nvPr/>
            </p:nvSpPr>
            <p:spPr bwMode="auto">
              <a:xfrm>
                <a:off x="2796252" y="2234545"/>
                <a:ext cx="301270" cy="1368733"/>
              </a:xfrm>
              <a:prstGeom prst="leftBrace">
                <a:avLst>
                  <a:gd name="adj1" fmla="val 41551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3227906" y="2104877"/>
                <a:ext cx="432682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X: </a:t>
                </a:r>
                <a:r>
                  <a:rPr lang="en-US" sz="2400" dirty="0" err="1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ký</a:t>
                </a:r>
                <a:r>
                  <a:rPr lang="en-US" sz="2400" dirty="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hiệu</a:t>
                </a:r>
                <a:r>
                  <a:rPr lang="en-US" sz="2400" dirty="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hoá</a:t>
                </a:r>
                <a:r>
                  <a:rPr lang="en-US" sz="2400" dirty="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học</a:t>
                </a:r>
                <a:r>
                  <a:rPr lang="en-US" sz="2400" dirty="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của</a:t>
                </a:r>
                <a:r>
                  <a:rPr lang="en-US" sz="2400" dirty="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nguyên</a:t>
                </a:r>
                <a:r>
                  <a:rPr lang="en-US" sz="2400" dirty="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tố</a:t>
                </a:r>
                <a:endParaRPr lang="en-US" sz="2400" dirty="0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1440658" y="2677402"/>
                <a:ext cx="3313728" cy="4830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1371600" indent="457200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fr-FR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A: </a:t>
                </a:r>
                <a:r>
                  <a:rPr lang="fr-FR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fr-FR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fr-FR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khối</a:t>
                </a: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3227906" y="3281705"/>
                <a:ext cx="2802370" cy="5170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fr-FR" sz="2400" dirty="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Z: </a:t>
                </a:r>
                <a:r>
                  <a:rPr lang="fr-FR" sz="2400" dirty="0" err="1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fr-FR" sz="2400" dirty="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fr-FR" sz="2400" dirty="0" err="1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hiệu</a:t>
                </a:r>
                <a:r>
                  <a:rPr lang="fr-FR" sz="2400" dirty="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fr-FR" sz="2400" dirty="0" err="1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nguyên</a:t>
                </a:r>
                <a:r>
                  <a:rPr lang="fr-FR" sz="2400" dirty="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fr-FR" sz="2400" dirty="0" err="1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tử</a:t>
                </a:r>
                <a:r>
                  <a:rPr lang="fr-FR" sz="2400" dirty="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effectLst/>
                  <a:latin typeface=".VnTime" panose="020B7200000000000000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2151452" y="5491502"/>
                <a:ext cx="6686446" cy="6222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fr-FR" sz="2400" dirty="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* </a:t>
                </a:r>
                <a:r>
                  <a:rPr lang="fr-FR" sz="2400" dirty="0" err="1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Điều</a:t>
                </a:r>
                <a:r>
                  <a:rPr lang="fr-FR" sz="2400" dirty="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fr-FR" sz="2400" dirty="0" err="1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kiện</a:t>
                </a:r>
                <a:r>
                  <a:rPr lang="fr-FR" sz="2400" dirty="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fr-FR" sz="2400" dirty="0" err="1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bền</a:t>
                </a:r>
                <a:r>
                  <a:rPr lang="fr-FR" sz="2400" dirty="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fr-FR" sz="2400" dirty="0" err="1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fr-FR" sz="2400" dirty="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fr-FR" sz="2400" dirty="0" err="1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hạt</a:t>
                </a:r>
                <a:r>
                  <a:rPr lang="fr-FR" sz="2400" dirty="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fr-FR" sz="2400" dirty="0" err="1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nhân</a:t>
                </a:r>
                <a:r>
                  <a:rPr lang="fr-FR" sz="2400" dirty="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fr-FR" sz="2400" dirty="0" err="1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nguyên</a:t>
                </a:r>
                <a:r>
                  <a:rPr lang="fr-FR" sz="2400" dirty="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fr-FR" sz="2400" dirty="0" err="1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tử</a:t>
                </a:r>
                <a:r>
                  <a:rPr lang="fr-FR" sz="2400" dirty="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: </a:t>
                </a:r>
                <a:r>
                  <a:rPr lang="fr-FR" sz="2400" b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 </a:t>
                </a:r>
                <a:r>
                  <a:rPr lang="fr-FR" sz="2400" b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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2400" b="1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 </m:t>
                        </m:r>
                        <m:r>
                          <a:rPr lang="fr-FR" sz="2400" b="1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𝑵</m:t>
                        </m:r>
                      </m:num>
                      <m:den>
                        <m:r>
                          <a:rPr lang="fr-FR" sz="2400" b="1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𝒁</m:t>
                        </m:r>
                      </m:den>
                    </m:f>
                    <m:r>
                      <a:rPr lang="fr-FR" sz="2400" b="1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fr-FR" sz="2400" b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</a:t>
                </a:r>
                <a:r>
                  <a:rPr lang="fr-FR" sz="2400" b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1,5</a:t>
                </a: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1452" y="5491502"/>
                <a:ext cx="6686446" cy="622286"/>
              </a:xfrm>
              <a:prstGeom prst="rect">
                <a:avLst/>
              </a:prstGeom>
              <a:blipFill rotWithShape="0">
                <a:blip r:embed="rId4"/>
                <a:stretch>
                  <a:fillRect l="-1459" r="-456" b="-88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53619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I. Kiến thức cần nhớ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58999" y="1329555"/>
            <a:ext cx="97433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cùng số proton (Z) nhưng khác nhau về số nơtron (N)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643611" y="1991762"/>
            <a:ext cx="1532975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5318448" y="2736327"/>
            <a:ext cx="2067090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2376324" y="1844045"/>
            <a:ext cx="5884248" cy="2011826"/>
            <a:chOff x="1440610" y="1814039"/>
            <a:chExt cx="5884248" cy="2011826"/>
          </a:xfrm>
        </p:grpSpPr>
        <p:grpSp>
          <p:nvGrpSpPr>
            <p:cNvPr id="8" name="Group 7"/>
            <p:cNvGrpSpPr/>
            <p:nvPr/>
          </p:nvGrpSpPr>
          <p:grpSpPr>
            <a:xfrm>
              <a:off x="1440610" y="1814039"/>
              <a:ext cx="4393126" cy="1684564"/>
              <a:chOff x="1440610" y="1814039"/>
              <a:chExt cx="4393126" cy="1684564"/>
            </a:xfrm>
          </p:grpSpPr>
          <p:sp>
            <p:nvSpPr>
              <p:cNvPr id="2" name="TextBox 1"/>
              <p:cNvSpPr txBox="1"/>
              <p:nvPr/>
            </p:nvSpPr>
            <p:spPr>
              <a:xfrm>
                <a:off x="1440610" y="1814039"/>
                <a:ext cx="4393126" cy="16845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200000"/>
                  </a:lnSpc>
                </a:pP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 </a:t>
                </a:r>
                <a:r>
                  <a:rPr lang="en-US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endPara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200000"/>
                  </a:lnSpc>
                </a:pP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X, Y </a:t>
                </a:r>
                <a:r>
                  <a:rPr lang="en-US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đồng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vị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nhau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khi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aphicFrame>
            <p:nvGraphicFramePr>
              <p:cNvPr id="5" name="Object 4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51117953"/>
                  </p:ext>
                </p:extLst>
              </p:nvPr>
            </p:nvGraphicFramePr>
            <p:xfrm>
              <a:off x="2643611" y="2064191"/>
              <a:ext cx="2087656" cy="68447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93" name="Equation" r:id="rId3" imgW="774364" imgH="253890" progId="Equation.DSMT4">
                      <p:embed/>
                    </p:oleObj>
                  </mc:Choice>
                  <mc:Fallback>
                    <p:oleObj name="Equation" r:id="rId3" imgW="774364" imgH="253890" progId="Equation.DSMT4">
                      <p:embed/>
                      <p:pic>
                        <p:nvPicPr>
                          <p:cNvPr id="0" name="Object 1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643611" y="2064191"/>
                            <a:ext cx="2087656" cy="684478"/>
                          </a:xfrm>
                          <a:prstGeom prst="rect">
                            <a:avLst/>
                          </a:prstGeom>
                          <a:noFill/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7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9055364"/>
                </p:ext>
              </p:extLst>
            </p:nvPr>
          </p:nvGraphicFramePr>
          <p:xfrm>
            <a:off x="5923717" y="2801955"/>
            <a:ext cx="1401141" cy="102391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94" name="Equation" r:id="rId5" imgW="660113" imgH="482391" progId="Equation.DSMT4">
                    <p:embed/>
                  </p:oleObj>
                </mc:Choice>
                <mc:Fallback>
                  <p:oleObj name="Equation" r:id="rId5" imgW="660113" imgH="482391" progId="Equation.DSMT4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923717" y="2801955"/>
                          <a:ext cx="1401141" cy="102391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1" name="TextBox 10"/>
          <p:cNvSpPr txBox="1"/>
          <p:nvPr/>
        </p:nvSpPr>
        <p:spPr>
          <a:xfrm>
            <a:off x="1158999" y="3843522"/>
            <a:ext cx="43669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1158999" y="4373292"/>
            <a:ext cx="10605512" cy="2122725"/>
            <a:chOff x="1385825" y="1592472"/>
            <a:chExt cx="10605512" cy="2122725"/>
          </a:xfrm>
        </p:grpSpPr>
        <p:graphicFrame>
          <p:nvGraphicFramePr>
            <p:cNvPr id="13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63371492"/>
                </p:ext>
              </p:extLst>
            </p:nvPr>
          </p:nvGraphicFramePr>
          <p:xfrm>
            <a:off x="1558846" y="2086683"/>
            <a:ext cx="2717479" cy="8970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95" name="Equation" r:id="rId7" imgW="1307532" imgH="431613" progId="Equation.DSMT4">
                    <p:embed/>
                  </p:oleObj>
                </mc:Choice>
                <mc:Fallback>
                  <p:oleObj name="Equation" r:id="rId7" imgW="1307532" imgH="431613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58846" y="2086683"/>
                          <a:ext cx="2717479" cy="897032"/>
                        </a:xfrm>
                        <a:prstGeom prst="rect">
                          <a:avLst/>
                        </a:prstGeom>
                        <a:noFill/>
                        <a:ln w="28575">
                          <a:solidFill>
                            <a:srgbClr val="FF0000"/>
                          </a:solidFill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4" name="Group 13"/>
            <p:cNvGrpSpPr/>
            <p:nvPr/>
          </p:nvGrpSpPr>
          <p:grpSpPr>
            <a:xfrm>
              <a:off x="4431270" y="1592472"/>
              <a:ext cx="7560067" cy="1754326"/>
              <a:chOff x="4739180" y="1858689"/>
              <a:chExt cx="7560067" cy="1754326"/>
            </a:xfrm>
          </p:grpSpPr>
          <p:sp>
            <p:nvSpPr>
              <p:cNvPr id="16" name="AutoShape 1729"/>
              <p:cNvSpPr>
                <a:spLocks/>
              </p:cNvSpPr>
              <p:nvPr/>
            </p:nvSpPr>
            <p:spPr bwMode="auto">
              <a:xfrm>
                <a:off x="4739180" y="2159337"/>
                <a:ext cx="206044" cy="1348973"/>
              </a:xfrm>
              <a:prstGeom prst="leftBrace">
                <a:avLst>
                  <a:gd name="adj1" fmla="val 89931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4974716" y="1858689"/>
                <a:ext cx="7324531" cy="17543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; x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nguyên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tử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hoặc</a:t>
                </a:r>
                <a:r>
                  <a:rPr lang="en-US" sz="2400" dirty="0" smtClean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% </a:t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nguyên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tử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các</a:t>
                </a:r>
                <a:r>
                  <a:rPr lang="en-US" sz="24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đồng</a:t>
                </a:r>
                <a:r>
                  <a:rPr lang="en-US" sz="24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vị</a:t>
                </a:r>
                <a:r>
                  <a:rPr lang="en-US" sz="24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	</a:t>
                </a:r>
                <a:endPara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en-US" sz="24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sz="2400" baseline="-250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; A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khối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các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đồng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vị</a:t>
                </a:r>
                <a:r>
                  <a:rPr lang="en-US" sz="2400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5" name="TextBox 14"/>
            <p:cNvSpPr txBox="1"/>
            <p:nvPr/>
          </p:nvSpPr>
          <p:spPr>
            <a:xfrm>
              <a:off x="1385825" y="3253532"/>
              <a:ext cx="319594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 </a:t>
              </a:r>
              <a:r>
                <a:rPr lang="en-US" sz="2400" dirty="0" err="1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Với</a:t>
              </a:r>
              <a:r>
                <a:rPr lang="en-US" sz="2400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x</a:t>
              </a:r>
              <a:r>
                <a:rPr lang="en-US" sz="2400" baseline="-25000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en-US" sz="2400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+ x</a:t>
              </a:r>
              <a:r>
                <a:rPr lang="en-US" sz="2400" baseline="-25000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sz="2400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+…= 100 )</a:t>
              </a:r>
              <a:endPara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9279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II.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tập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1409" y="1274959"/>
            <a:ext cx="1088377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u="sng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115.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230985" y="2798452"/>
            <a:ext cx="7473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4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31683" y="3421371"/>
            <a:ext cx="1737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0146435"/>
              </p:ext>
            </p:extLst>
          </p:nvPr>
        </p:nvGraphicFramePr>
        <p:xfrm>
          <a:off x="4229100" y="3373438"/>
          <a:ext cx="1827213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" name="Equation" r:id="rId3" imgW="927000" imgH="457200" progId="Equation.DSMT4">
                  <p:embed/>
                </p:oleObj>
              </mc:Choice>
              <mc:Fallback>
                <p:oleObj name="Equation" r:id="rId3" imgW="92700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229100" y="3373438"/>
                        <a:ext cx="1827213" cy="901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2645155"/>
              </p:ext>
            </p:extLst>
          </p:nvPr>
        </p:nvGraphicFramePr>
        <p:xfrm>
          <a:off x="3901112" y="4425473"/>
          <a:ext cx="1329873" cy="8114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name="Equation" r:id="rId5" imgW="749160" imgH="457200" progId="Equation.DSMT4">
                  <p:embed/>
                </p:oleObj>
              </mc:Choice>
              <mc:Fallback>
                <p:oleObj name="Equation" r:id="rId5" imgW="74916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901112" y="4425473"/>
                        <a:ext cx="1329873" cy="8114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2060434"/>
              </p:ext>
            </p:extLst>
          </p:nvPr>
        </p:nvGraphicFramePr>
        <p:xfrm>
          <a:off x="5462269" y="4372217"/>
          <a:ext cx="3119621" cy="7853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Equation" r:id="rId7" imgW="1815840" imgH="457200" progId="Equation.DSMT4">
                  <p:embed/>
                </p:oleObj>
              </mc:Choice>
              <mc:Fallback>
                <p:oleObj name="Equation" r:id="rId7" imgW="181584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462269" y="4372217"/>
                        <a:ext cx="3119621" cy="7853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825390" y="5439780"/>
            <a:ext cx="36368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Ký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4686313"/>
              </p:ext>
            </p:extLst>
          </p:nvPr>
        </p:nvGraphicFramePr>
        <p:xfrm>
          <a:off x="5633215" y="5417246"/>
          <a:ext cx="640081" cy="5067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1" name="Equation" r:id="rId9" imgW="304560" imgH="241200" progId="Equation.DSMT4">
                  <p:embed/>
                </p:oleObj>
              </mc:Choice>
              <mc:Fallback>
                <p:oleObj name="Equation" r:id="rId9" imgW="3045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633215" y="5417246"/>
                        <a:ext cx="640081" cy="5067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07574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II. </a:t>
            </a:r>
            <a:r>
              <a:rPr lang="en-US" sz="32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tập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15965" y="1197508"/>
            <a:ext cx="108543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u="sng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Kali,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Kali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50000"/>
              </a:lnSpc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8821443"/>
              </p:ext>
            </p:extLst>
          </p:nvPr>
        </p:nvGraphicFramePr>
        <p:xfrm>
          <a:off x="6530284" y="1896921"/>
          <a:ext cx="5040045" cy="4532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1" name="Equation" r:id="rId3" imgW="2679480" imgH="241200" progId="Equation.DSMT4">
                  <p:embed/>
                </p:oleObj>
              </mc:Choice>
              <mc:Fallback>
                <p:oleObj name="Equation" r:id="rId3" imgW="267948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30284" y="1896921"/>
                        <a:ext cx="5040045" cy="45324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069902" y="2629918"/>
            <a:ext cx="7473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4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39765" y="3245127"/>
            <a:ext cx="5120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Kali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1076627"/>
              </p:ext>
            </p:extLst>
          </p:nvPr>
        </p:nvGraphicFramePr>
        <p:xfrm>
          <a:off x="2692202" y="3901760"/>
          <a:ext cx="3403798" cy="8902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2" name="Equation" r:id="rId5" imgW="1650960" imgH="431640" progId="Equation.DSMT4">
                  <p:embed/>
                </p:oleObj>
              </mc:Choice>
              <mc:Fallback>
                <p:oleObj name="Equation" r:id="rId5" imgW="165096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692202" y="3901760"/>
                        <a:ext cx="3403798" cy="8902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7748876"/>
              </p:ext>
            </p:extLst>
          </p:nvPr>
        </p:nvGraphicFramePr>
        <p:xfrm>
          <a:off x="2362200" y="4906963"/>
          <a:ext cx="7150100" cy="820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3" name="Equation" r:id="rId7" imgW="3429000" imgH="393480" progId="Equation.DSMT4">
                  <p:embed/>
                </p:oleObj>
              </mc:Choice>
              <mc:Fallback>
                <p:oleObj name="Equation" r:id="rId7" imgW="34290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362200" y="4906963"/>
                        <a:ext cx="7150100" cy="8207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8844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II. </a:t>
            </a:r>
            <a:r>
              <a:rPr lang="en-US" sz="32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tập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183091" y="1197508"/>
            <a:ext cx="10854364" cy="1133965"/>
            <a:chOff x="1183091" y="1197508"/>
            <a:chExt cx="10854364" cy="1133965"/>
          </a:xfrm>
        </p:grpSpPr>
        <p:sp>
          <p:nvSpPr>
            <p:cNvPr id="3" name="TextBox 2"/>
            <p:cNvSpPr txBox="1"/>
            <p:nvPr/>
          </p:nvSpPr>
          <p:spPr>
            <a:xfrm>
              <a:off x="1183091" y="1197508"/>
              <a:ext cx="10854364" cy="11339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2400" b="1" u="sng" dirty="0" err="1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Bài</a:t>
              </a:r>
              <a:r>
                <a:rPr lang="en-US" sz="2400" b="1" u="sng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u="sng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r>
                <a:rPr lang="en-US" sz="2400" b="1" u="sng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Nguyên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tử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khối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trung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bình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Bo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là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10,81. Bo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2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đồng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vị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là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   .</a:t>
              </a:r>
            </a:p>
            <a:p>
              <a:pPr>
                <a:lnSpc>
                  <a:spcPct val="150000"/>
                </a:lnSpc>
              </a:pP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Tính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%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nguyên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tử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mỗi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đồng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vị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  </a:t>
              </a:r>
              <a:endParaRPr 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4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76512140"/>
                </p:ext>
              </p:extLst>
            </p:nvPr>
          </p:nvGraphicFramePr>
          <p:xfrm>
            <a:off x="9864993" y="1358090"/>
            <a:ext cx="950912" cy="406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17" name="Equation" r:id="rId3" imgW="533160" imgH="228600" progId="Equation.DSMT4">
                    <p:embed/>
                  </p:oleObj>
                </mc:Choice>
                <mc:Fallback>
                  <p:oleObj name="Equation" r:id="rId3" imgW="53316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864993" y="1358090"/>
                          <a:ext cx="950912" cy="40640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6" name="TextBox 5"/>
          <p:cNvSpPr txBox="1"/>
          <p:nvPr/>
        </p:nvSpPr>
        <p:spPr>
          <a:xfrm>
            <a:off x="5069902" y="2629918"/>
            <a:ext cx="7473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4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3163733" y="9391622"/>
            <a:ext cx="6769100" cy="3520518"/>
            <a:chOff x="2498725" y="2944051"/>
            <a:chExt cx="6769100" cy="3520518"/>
          </a:xfrm>
        </p:grpSpPr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86434186"/>
                </p:ext>
              </p:extLst>
            </p:nvPr>
          </p:nvGraphicFramePr>
          <p:xfrm>
            <a:off x="2498725" y="4881832"/>
            <a:ext cx="6769100" cy="12430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18" name="Equation" r:id="rId5" imgW="3593880" imgH="660240" progId="Equation.DSMT4">
                    <p:embed/>
                  </p:oleObj>
                </mc:Choice>
                <mc:Fallback>
                  <p:oleObj name="Equation" r:id="rId5" imgW="3593880" imgH="6602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98725" y="4881832"/>
                          <a:ext cx="6769100" cy="1243012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9" name="Group 8"/>
            <p:cNvGrpSpPr/>
            <p:nvPr/>
          </p:nvGrpSpPr>
          <p:grpSpPr>
            <a:xfrm>
              <a:off x="5805488" y="2944051"/>
              <a:ext cx="2382578" cy="3520518"/>
              <a:chOff x="5805488" y="2944051"/>
              <a:chExt cx="2382578" cy="3520518"/>
            </a:xfrm>
          </p:grpSpPr>
          <p:grpSp>
            <p:nvGrpSpPr>
              <p:cNvPr id="10" name="Group 9"/>
              <p:cNvGrpSpPr/>
              <p:nvPr/>
            </p:nvGrpSpPr>
            <p:grpSpPr>
              <a:xfrm>
                <a:off x="5805488" y="2944051"/>
                <a:ext cx="744551" cy="3520518"/>
                <a:chOff x="5805488" y="2944051"/>
                <a:chExt cx="744551" cy="3520518"/>
              </a:xfrm>
            </p:grpSpPr>
            <p:grpSp>
              <p:nvGrpSpPr>
                <p:cNvPr id="12" name="Group 11"/>
                <p:cNvGrpSpPr/>
                <p:nvPr/>
              </p:nvGrpSpPr>
              <p:grpSpPr>
                <a:xfrm>
                  <a:off x="5805488" y="2944051"/>
                  <a:ext cx="744551" cy="1872693"/>
                  <a:chOff x="5749701" y="3122165"/>
                  <a:chExt cx="744551" cy="1872693"/>
                </a:xfrm>
              </p:grpSpPr>
              <p:graphicFrame>
                <p:nvGraphicFramePr>
                  <p:cNvPr id="15" name="Object 14"/>
                  <p:cNvGraphicFramePr>
                    <a:graphicFrameLocks noChangeAspect="1"/>
                  </p:cNvGraphicFramePr>
                  <p:nvPr>
                    <p:extLst>
                      <p:ext uri="{D42A27DB-BD31-4B8C-83A1-F6EECF244321}">
                        <p14:modId xmlns:p14="http://schemas.microsoft.com/office/powerpoint/2010/main" val="3648031327"/>
                      </p:ext>
                    </p:extLst>
                  </p:nvPr>
                </p:nvGraphicFramePr>
                <p:xfrm>
                  <a:off x="6064040" y="3122165"/>
                  <a:ext cx="430212" cy="339725"/>
                </p:xfrm>
                <a:graphic>
                  <a:graphicData uri="http://schemas.openxmlformats.org/presentationml/2006/ole">
                    <mc:AlternateContent xmlns:mc="http://schemas.openxmlformats.org/markup-compatibility/2006">
                      <mc:Choice xmlns:v="urn:schemas-microsoft-com:vml" Requires="v">
                        <p:oleObj spid="_x0000_s5219" name="Equation" r:id="rId7" imgW="241200" imgH="190440" progId="Equation.DSMT4">
                          <p:embed/>
                        </p:oleObj>
                      </mc:Choice>
                      <mc:Fallback>
                        <p:oleObj name="Equation" r:id="rId7" imgW="241200" imgH="190440" progId="Equation.DSMT4">
                          <p:embed/>
                          <p:pic>
                            <p:nvPicPr>
                              <p:cNvPr id="0" name="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8"/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6064040" y="3122165"/>
                                <a:ext cx="430212" cy="339725"/>
                              </a:xfrm>
                              <a:prstGeom prst="rect">
                                <a:avLst/>
                              </a:prstGeom>
                              <a:noFill/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  <p:graphicFrame>
                <p:nvGraphicFramePr>
                  <p:cNvPr id="16" name="Object 15"/>
                  <p:cNvGraphicFramePr>
                    <a:graphicFrameLocks noChangeAspect="1"/>
                  </p:cNvGraphicFramePr>
                  <p:nvPr>
                    <p:extLst>
                      <p:ext uri="{D42A27DB-BD31-4B8C-83A1-F6EECF244321}">
                        <p14:modId xmlns:p14="http://schemas.microsoft.com/office/powerpoint/2010/main" val="3970226234"/>
                      </p:ext>
                    </p:extLst>
                  </p:nvPr>
                </p:nvGraphicFramePr>
                <p:xfrm>
                  <a:off x="5749701" y="4655133"/>
                  <a:ext cx="430212" cy="339725"/>
                </p:xfrm>
                <a:graphic>
                  <a:graphicData uri="http://schemas.openxmlformats.org/presentationml/2006/ole">
                    <mc:AlternateContent xmlns:mc="http://schemas.openxmlformats.org/markup-compatibility/2006">
                      <mc:Choice xmlns:v="urn:schemas-microsoft-com:vml" Requires="v">
                        <p:oleObj spid="_x0000_s5220" name="Equation" r:id="rId9" imgW="241200" imgH="190440" progId="Equation.DSMT4">
                          <p:embed/>
                        </p:oleObj>
                      </mc:Choice>
                      <mc:Fallback>
                        <p:oleObj name="Equation" r:id="rId9" imgW="241200" imgH="190440" progId="Equation.DSMT4">
                          <p:embed/>
                          <p:pic>
                            <p:nvPicPr>
                              <p:cNvPr id="0" name="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10"/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5749701" y="4655133"/>
                                <a:ext cx="430212" cy="339725"/>
                              </a:xfrm>
                              <a:prstGeom prst="rect">
                                <a:avLst/>
                              </a:prstGeom>
                              <a:noFill/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</p:grpSp>
            <p:graphicFrame>
              <p:nvGraphicFramePr>
                <p:cNvPr id="13" name="Object 12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3160685022"/>
                    </p:ext>
                  </p:extLst>
                </p:nvPr>
              </p:nvGraphicFramePr>
              <p:xfrm>
                <a:off x="5870066" y="6124844"/>
                <a:ext cx="430212" cy="339725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5221" name="Equation" r:id="rId11" imgW="241200" imgH="190440" progId="Equation.DSMT4">
                        <p:embed/>
                      </p:oleObj>
                    </mc:Choice>
                    <mc:Fallback>
                      <p:oleObj name="Equation" r:id="rId11" imgW="241200" imgH="190440" progId="Equation.DSMT4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2"/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5870066" y="6124844"/>
                              <a:ext cx="430212" cy="339725"/>
                            </a:xfrm>
                            <a:prstGeom prst="rect">
                              <a:avLst/>
                            </a:prstGeom>
                            <a:noFill/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graphicFrame>
            <p:nvGraphicFramePr>
              <p:cNvPr id="11" name="Object 10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382975212"/>
                  </p:ext>
                </p:extLst>
              </p:nvPr>
            </p:nvGraphicFramePr>
            <p:xfrm>
              <a:off x="7757853" y="6124843"/>
              <a:ext cx="430213" cy="33972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222" name="Equation" r:id="rId13" imgW="241200" imgH="190440" progId="Equation.DSMT4">
                      <p:embed/>
                    </p:oleObj>
                  </mc:Choice>
                  <mc:Fallback>
                    <p:oleObj name="Equation" r:id="rId13" imgW="241200" imgH="19044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4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7757853" y="6124843"/>
                            <a:ext cx="430213" cy="339725"/>
                          </a:xfrm>
                          <a:prstGeom prst="rect">
                            <a:avLst/>
                          </a:prstGeom>
                          <a:noFill/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sp>
        <p:nvSpPr>
          <p:cNvPr id="5" name="TextBox 4"/>
          <p:cNvSpPr txBox="1"/>
          <p:nvPr/>
        </p:nvSpPr>
        <p:spPr>
          <a:xfrm>
            <a:off x="1976820" y="3252793"/>
            <a:ext cx="5006642" cy="11411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%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x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%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endParaRPr lang="en-US" sz="2400" dirty="0"/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4364250"/>
              </p:ext>
            </p:extLst>
          </p:nvPr>
        </p:nvGraphicFramePr>
        <p:xfrm>
          <a:off x="6918884" y="3460115"/>
          <a:ext cx="409379" cy="3231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3" name="Equation" r:id="rId15" imgW="241200" imgH="190440" progId="Equation.DSMT4">
                  <p:embed/>
                </p:oleObj>
              </mc:Choice>
              <mc:Fallback>
                <p:oleObj name="Equation" r:id="rId15" imgW="241200" imgH="190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6918884" y="3460115"/>
                        <a:ext cx="409379" cy="3231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3185291"/>
              </p:ext>
            </p:extLst>
          </p:nvPr>
        </p:nvGraphicFramePr>
        <p:xfrm>
          <a:off x="6951173" y="3986924"/>
          <a:ext cx="377090" cy="2977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4" name="Equation" r:id="rId17" imgW="241200" imgH="190440" progId="Equation.DSMT4">
                  <p:embed/>
                </p:oleObj>
              </mc:Choice>
              <mc:Fallback>
                <p:oleObj name="Equation" r:id="rId17" imgW="241200" imgH="190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6951173" y="3986924"/>
                        <a:ext cx="377090" cy="2977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1882622" y="4662756"/>
            <a:ext cx="19446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5342578"/>
              </p:ext>
            </p:extLst>
          </p:nvPr>
        </p:nvGraphicFramePr>
        <p:xfrm>
          <a:off x="3251725" y="4459027"/>
          <a:ext cx="1818177" cy="10505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5" name="Equation" r:id="rId19" imgW="1143000" imgH="660240" progId="Equation.DSMT4">
                  <p:embed/>
                </p:oleObj>
              </mc:Choice>
              <mc:Fallback>
                <p:oleObj name="Equation" r:id="rId19" imgW="1143000" imgH="660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3251725" y="4459027"/>
                        <a:ext cx="1818177" cy="105050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6977374"/>
              </p:ext>
            </p:extLst>
          </p:nvPr>
        </p:nvGraphicFramePr>
        <p:xfrm>
          <a:off x="5287963" y="4587501"/>
          <a:ext cx="3134898" cy="8508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6" name="Equation" r:id="rId21" imgW="1777680" imgH="482400" progId="Equation.DSMT4">
                  <p:embed/>
                </p:oleObj>
              </mc:Choice>
              <mc:Fallback>
                <p:oleObj name="Equation" r:id="rId21" imgW="177768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5287963" y="4587501"/>
                        <a:ext cx="3134898" cy="8508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6875498"/>
              </p:ext>
            </p:extLst>
          </p:nvPr>
        </p:nvGraphicFramePr>
        <p:xfrm>
          <a:off x="8727507" y="4728235"/>
          <a:ext cx="1205326" cy="7763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7" name="Equation" r:id="rId23" imgW="749160" imgH="482400" progId="Equation.DSMT4">
                  <p:embed/>
                </p:oleObj>
              </mc:Choice>
              <mc:Fallback>
                <p:oleObj name="Equation" r:id="rId23" imgW="74916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8727507" y="4728235"/>
                        <a:ext cx="1205326" cy="7763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Rectangle 23"/>
          <p:cNvSpPr/>
          <p:nvPr/>
        </p:nvSpPr>
        <p:spPr>
          <a:xfrm>
            <a:off x="1976820" y="5703091"/>
            <a:ext cx="82977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%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19% ;          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81% </a:t>
            </a:r>
            <a:endParaRPr lang="en-US" sz="2400" dirty="0"/>
          </a:p>
        </p:txBody>
      </p:sp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0459755"/>
              </p:ext>
            </p:extLst>
          </p:nvPr>
        </p:nvGraphicFramePr>
        <p:xfrm>
          <a:off x="6789185" y="5688685"/>
          <a:ext cx="493813" cy="3879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8" name="Equation" r:id="rId25" imgW="400019" imgH="314470" progId="Equation.DSMT4">
                  <p:embed/>
                </p:oleObj>
              </mc:Choice>
              <mc:Fallback>
                <p:oleObj name="Equation" r:id="rId25" imgW="400019" imgH="31447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6789185" y="5688685"/>
                        <a:ext cx="493813" cy="3879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8936114"/>
              </p:ext>
            </p:extLst>
          </p:nvPr>
        </p:nvGraphicFramePr>
        <p:xfrm>
          <a:off x="8637967" y="5741369"/>
          <a:ext cx="645177" cy="3851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9" name="Equation" r:id="rId27" imgW="362123" imgH="285881" progId="Equation.DSMT4">
                  <p:embed/>
                </p:oleObj>
              </mc:Choice>
              <mc:Fallback>
                <p:oleObj name="Equation" r:id="rId27" imgW="362123" imgH="285881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8637967" y="5741369"/>
                        <a:ext cx="645177" cy="3851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31876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0" grpId="0"/>
      <p:bldP spid="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II. Bài tập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780159" y="1251829"/>
            <a:ext cx="11107041" cy="1200329"/>
            <a:chOff x="1183091" y="1197508"/>
            <a:chExt cx="10631681" cy="1200329"/>
          </a:xfrm>
        </p:grpSpPr>
        <p:sp>
          <p:nvSpPr>
            <p:cNvPr id="4" name="TextBox 3"/>
            <p:cNvSpPr txBox="1"/>
            <p:nvPr/>
          </p:nvSpPr>
          <p:spPr>
            <a:xfrm>
              <a:off x="1183091" y="1197508"/>
              <a:ext cx="10631681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2400" b="1" u="sng" dirty="0" err="1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Bài</a:t>
              </a:r>
              <a:r>
                <a:rPr lang="en-US" sz="2400" b="1" u="sng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4: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Nguyên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tử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khối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trung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bình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Li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là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6,94. Li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2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đồng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vị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Biết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chiếm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94%.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Xác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định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khối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đồng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vị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còn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lại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  </a:t>
              </a:r>
              <a:endParaRPr 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5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12248023"/>
                </p:ext>
              </p:extLst>
            </p:nvPr>
          </p:nvGraphicFramePr>
          <p:xfrm>
            <a:off x="9451078" y="1368045"/>
            <a:ext cx="430034" cy="336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84" name="Equation" r:id="rId3" imgW="241200" imgH="190440" progId="Equation.DSMT4">
                    <p:embed/>
                  </p:oleObj>
                </mc:Choice>
                <mc:Fallback>
                  <p:oleObj name="Equation" r:id="rId3" imgW="241200" imgH="1904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451078" y="1368045"/>
                          <a:ext cx="430034" cy="33655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6" name="TextBox 5"/>
          <p:cNvSpPr txBox="1"/>
          <p:nvPr/>
        </p:nvSpPr>
        <p:spPr>
          <a:xfrm>
            <a:off x="5069902" y="2629918"/>
            <a:ext cx="7473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4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6891663"/>
              </p:ext>
            </p:extLst>
          </p:nvPr>
        </p:nvGraphicFramePr>
        <p:xfrm>
          <a:off x="1395423" y="3542385"/>
          <a:ext cx="431800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5" name="Equation" r:id="rId5" imgW="241200" imgH="190440" progId="Equation.DSMT4">
                  <p:embed/>
                </p:oleObj>
              </mc:Choice>
              <mc:Fallback>
                <p:oleObj name="Equation" r:id="rId5" imgW="24120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5423" y="3542385"/>
                        <a:ext cx="431800" cy="339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/>
          <p:cNvSpPr/>
          <p:nvPr/>
        </p:nvSpPr>
        <p:spPr>
          <a:xfrm>
            <a:off x="2241288" y="3481414"/>
            <a:ext cx="62343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94 % →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100 – 94 = 6%.</a:t>
            </a:r>
            <a:endParaRPr lang="en-US" sz="2400" dirty="0"/>
          </a:p>
        </p:txBody>
      </p:sp>
      <p:sp>
        <p:nvSpPr>
          <p:cNvPr id="12" name="Rectangle 11"/>
          <p:cNvSpPr/>
          <p:nvPr/>
        </p:nvSpPr>
        <p:spPr>
          <a:xfrm>
            <a:off x="1611323" y="3943079"/>
            <a:ext cx="598208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6,94.</a:t>
            </a: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5307258"/>
              </p:ext>
            </p:extLst>
          </p:nvPr>
        </p:nvGraphicFramePr>
        <p:xfrm>
          <a:off x="2241288" y="4845461"/>
          <a:ext cx="2207910" cy="8936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6" name="Equation" r:id="rId7" imgW="1066680" imgH="431640" progId="Equation.DSMT4">
                  <p:embed/>
                </p:oleObj>
              </mc:Choice>
              <mc:Fallback>
                <p:oleObj name="Equation" r:id="rId7" imgW="106668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241288" y="4845461"/>
                        <a:ext cx="2207910" cy="8936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656463"/>
              </p:ext>
            </p:extLst>
          </p:nvPr>
        </p:nvGraphicFramePr>
        <p:xfrm>
          <a:off x="4739926" y="4798035"/>
          <a:ext cx="3248328" cy="941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7" name="Equation" r:id="rId9" imgW="1358640" imgH="393480" progId="Equation.DSMT4">
                  <p:embed/>
                </p:oleObj>
              </mc:Choice>
              <mc:Fallback>
                <p:oleObj name="Equation" r:id="rId9" imgW="13586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739926" y="4798035"/>
                        <a:ext cx="3248328" cy="9411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9103549"/>
              </p:ext>
            </p:extLst>
          </p:nvPr>
        </p:nvGraphicFramePr>
        <p:xfrm>
          <a:off x="8278982" y="4958413"/>
          <a:ext cx="1266333" cy="47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8" name="Equation" r:id="rId11" imgW="609480" imgH="228600" progId="Equation.DSMT4">
                  <p:embed/>
                </p:oleObj>
              </mc:Choice>
              <mc:Fallback>
                <p:oleObj name="Equation" r:id="rId11" imgW="6094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8278982" y="4958413"/>
                        <a:ext cx="1266333" cy="474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15"/>
          <p:cNvSpPr/>
          <p:nvPr/>
        </p:nvSpPr>
        <p:spPr>
          <a:xfrm>
            <a:off x="2891365" y="5790347"/>
            <a:ext cx="4020652" cy="57996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6.</a:t>
            </a:r>
          </a:p>
        </p:txBody>
      </p:sp>
    </p:spTree>
    <p:extLst>
      <p:ext uri="{BB962C8B-B14F-4D97-AF65-F5344CB8AC3E}">
        <p14:creationId xmlns:p14="http://schemas.microsoft.com/office/powerpoint/2010/main" val="1970757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/>
      <p:bldP spid="1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551</TotalTime>
  <Words>487</Words>
  <Application>Microsoft Office PowerPoint</Application>
  <PresentationFormat>Widescreen</PresentationFormat>
  <Paragraphs>60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20" baseType="lpstr">
      <vt:lpstr>.VnTime</vt:lpstr>
      <vt:lpstr>Arial</vt:lpstr>
      <vt:lpstr>Calibri</vt:lpstr>
      <vt:lpstr>Calibri Light</vt:lpstr>
      <vt:lpstr>Cambria Math</vt:lpstr>
      <vt:lpstr>Symbol</vt:lpstr>
      <vt:lpstr>Times New Roman</vt:lpstr>
      <vt:lpstr>Wingdings</vt:lpstr>
      <vt:lpstr>Office Theme</vt:lpstr>
      <vt:lpstr>Equation</vt:lpstr>
      <vt:lpstr>MathType 7.0 Equation</vt:lpstr>
      <vt:lpstr>BÀI 3:  LUYỆN TẬP THÀNH NGUYÊN TỬ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3:  LUYỆN TẬP THÀNH NGUYÊN TỬ</dc:title>
  <dc:creator>THANH NHAN</dc:creator>
  <cp:lastModifiedBy>KHC</cp:lastModifiedBy>
  <cp:revision>28</cp:revision>
  <dcterms:created xsi:type="dcterms:W3CDTF">2021-08-20T13:40:37Z</dcterms:created>
  <dcterms:modified xsi:type="dcterms:W3CDTF">2021-09-11T16:22:32Z</dcterms:modified>
</cp:coreProperties>
</file>