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e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e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F925-C2E1-4C2F-A778-5E5864B171BF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BF32-E956-4C56-9DB6-B2D19D620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6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F925-C2E1-4C2F-A778-5E5864B171BF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BF32-E956-4C56-9DB6-B2D19D620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3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F925-C2E1-4C2F-A778-5E5864B171BF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BF32-E956-4C56-9DB6-B2D19D620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02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F925-C2E1-4C2F-A778-5E5864B171BF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BF32-E956-4C56-9DB6-B2D19D620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96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F925-C2E1-4C2F-A778-5E5864B171BF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BF32-E956-4C56-9DB6-B2D19D620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41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F925-C2E1-4C2F-A778-5E5864B171BF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BF32-E956-4C56-9DB6-B2D19D620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1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F925-C2E1-4C2F-A778-5E5864B171BF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BF32-E956-4C56-9DB6-B2D19D620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61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F925-C2E1-4C2F-A778-5E5864B171BF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BF32-E956-4C56-9DB6-B2D19D620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9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F925-C2E1-4C2F-A778-5E5864B171BF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BF32-E956-4C56-9DB6-B2D19D620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4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F925-C2E1-4C2F-A778-5E5864B171BF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BF32-E956-4C56-9DB6-B2D19D620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2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F925-C2E1-4C2F-A778-5E5864B171BF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FBF32-E956-4C56-9DB6-B2D19D620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2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2F925-C2E1-4C2F-A778-5E5864B171BF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FBF32-E956-4C56-9DB6-B2D19D620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20.wmf"/><Relationship Id="rId26" Type="http://schemas.openxmlformats.org/officeDocument/2006/relationships/image" Target="../media/image24.emf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8.bin"/><Relationship Id="rId25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5.bin"/><Relationship Id="rId24" Type="http://schemas.openxmlformats.org/officeDocument/2006/relationships/image" Target="../media/image23.wmf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1.bin"/><Relationship Id="rId28" Type="http://schemas.openxmlformats.org/officeDocument/2006/relationships/image" Target="../media/image25.emf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8.wmf"/><Relationship Id="rId22" Type="http://schemas.openxmlformats.org/officeDocument/2006/relationships/image" Target="../media/image22.wmf"/><Relationship Id="rId27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8855" y="-262818"/>
            <a:ext cx="9539334" cy="238760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3: </a:t>
            </a:r>
            <a:b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THÀNH NGUYÊN TỬ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961" y="3075058"/>
            <a:ext cx="2998887" cy="26919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6725" y="2930203"/>
            <a:ext cx="3032392" cy="2960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3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I.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Kiến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nhớ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24691" y="3908833"/>
            <a:ext cx="2544021" cy="108641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68712" y="2064191"/>
            <a:ext cx="3244916" cy="2387850"/>
            <a:chOff x="2752252" y="1348968"/>
            <a:chExt cx="3244916" cy="2387850"/>
          </a:xfrm>
        </p:grpSpPr>
        <p:sp>
          <p:nvSpPr>
            <p:cNvPr id="15" name="Rounded Rectangle 14"/>
            <p:cNvSpPr/>
            <p:nvPr/>
          </p:nvSpPr>
          <p:spPr>
            <a:xfrm>
              <a:off x="3181540" y="1348968"/>
              <a:ext cx="2815628" cy="108641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Hạt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nhân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nguyên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tử</a:t>
              </a:r>
              <a:endPara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Straight Arrow Connector 15"/>
            <p:cNvCxnSpPr>
              <a:stCxn id="4" idx="3"/>
              <a:endCxn id="15" idx="1"/>
            </p:cNvCxnSpPr>
            <p:nvPr/>
          </p:nvCxnSpPr>
          <p:spPr>
            <a:xfrm flipV="1">
              <a:off x="2752252" y="1892176"/>
              <a:ext cx="429288" cy="184464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3168712" y="4452041"/>
            <a:ext cx="4055953" cy="2300328"/>
            <a:chOff x="2752252" y="3736818"/>
            <a:chExt cx="4055953" cy="2300328"/>
          </a:xfrm>
        </p:grpSpPr>
        <p:sp>
          <p:nvSpPr>
            <p:cNvPr id="13" name="Rounded Rectangle 12"/>
            <p:cNvSpPr/>
            <p:nvPr/>
          </p:nvSpPr>
          <p:spPr>
            <a:xfrm>
              <a:off x="2869948" y="4950730"/>
              <a:ext cx="3938257" cy="108641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Vỏ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nguyên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tử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electron)</a:t>
              </a:r>
            </a:p>
            <a:p>
              <a:pPr algn="ctr"/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điện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âm</a:t>
              </a:r>
              <a:endPara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Straight Arrow Connector 13"/>
            <p:cNvCxnSpPr>
              <a:stCxn id="4" idx="3"/>
              <a:endCxn id="13" idx="1"/>
            </p:cNvCxnSpPr>
            <p:nvPr/>
          </p:nvCxnSpPr>
          <p:spPr>
            <a:xfrm>
              <a:off x="2752252" y="3736818"/>
              <a:ext cx="117696" cy="175712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6413628" y="1327840"/>
            <a:ext cx="4287569" cy="1279559"/>
            <a:chOff x="5997168" y="612617"/>
            <a:chExt cx="4287569" cy="1279559"/>
          </a:xfrm>
        </p:grpSpPr>
        <p:sp>
          <p:nvSpPr>
            <p:cNvPr id="11" name="Rounded Rectangle 10"/>
            <p:cNvSpPr/>
            <p:nvPr/>
          </p:nvSpPr>
          <p:spPr>
            <a:xfrm>
              <a:off x="6427959" y="612617"/>
              <a:ext cx="3856778" cy="106227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Proton(p)</a:t>
              </a:r>
            </a:p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điện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dương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cxnSp>
          <p:nvCxnSpPr>
            <p:cNvPr id="12" name="Straight Arrow Connector 11"/>
            <p:cNvCxnSpPr>
              <a:stCxn id="15" idx="3"/>
              <a:endCxn id="11" idx="1"/>
            </p:cNvCxnSpPr>
            <p:nvPr/>
          </p:nvCxnSpPr>
          <p:spPr>
            <a:xfrm flipV="1">
              <a:off x="5997168" y="1143754"/>
              <a:ext cx="430791" cy="74842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6413628" y="2607399"/>
            <a:ext cx="4550119" cy="1738264"/>
            <a:chOff x="5997168" y="1892176"/>
            <a:chExt cx="4550119" cy="1738264"/>
          </a:xfrm>
        </p:grpSpPr>
        <p:sp>
          <p:nvSpPr>
            <p:cNvPr id="9" name="Rounded Rectangle 8"/>
            <p:cNvSpPr/>
            <p:nvPr/>
          </p:nvSpPr>
          <p:spPr>
            <a:xfrm>
              <a:off x="6427959" y="2606639"/>
              <a:ext cx="4119328" cy="102380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Nơtron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(n)</a:t>
              </a:r>
            </a:p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Không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điện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cxnSp>
          <p:nvCxnSpPr>
            <p:cNvPr id="10" name="Straight Arrow Connector 9"/>
            <p:cNvCxnSpPr>
              <a:stCxn id="15" idx="3"/>
              <a:endCxn id="9" idx="1"/>
            </p:cNvCxnSpPr>
            <p:nvPr/>
          </p:nvCxnSpPr>
          <p:spPr>
            <a:xfrm>
              <a:off x="5997168" y="1892176"/>
              <a:ext cx="430791" cy="122636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164175" y="1296742"/>
            <a:ext cx="2063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46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I.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Kiến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nhớ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4175" y="1296742"/>
            <a:ext cx="6317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4421" y="1964602"/>
            <a:ext cx="3281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(Z)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691342" y="4319981"/>
            <a:ext cx="4023911" cy="1695891"/>
            <a:chOff x="2072089" y="2696392"/>
            <a:chExt cx="4023911" cy="1695891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072089" y="3252133"/>
              <a:ext cx="1549297" cy="47789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 = Z + N</a:t>
              </a:r>
              <a:endParaRPr lang="en-US" sz="2400" dirty="0">
                <a:effectLst/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913886" y="2696392"/>
              <a:ext cx="2182114" cy="1695891"/>
              <a:chOff x="3913886" y="2696392"/>
              <a:chExt cx="2182114" cy="1695891"/>
            </a:xfrm>
          </p:grpSpPr>
          <p:sp>
            <p:nvSpPr>
              <p:cNvPr id="8" name="AutoShape 1183"/>
              <p:cNvSpPr>
                <a:spLocks/>
              </p:cNvSpPr>
              <p:nvPr/>
            </p:nvSpPr>
            <p:spPr bwMode="auto">
              <a:xfrm>
                <a:off x="3913886" y="2881058"/>
                <a:ext cx="312881" cy="1280393"/>
              </a:xfrm>
              <a:prstGeom prst="leftBrace">
                <a:avLst>
                  <a:gd name="adj1" fmla="val 5582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330773" y="2696392"/>
                <a:ext cx="14670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A: </a:t>
                </a:r>
                <a:r>
                  <a:rPr lang="fr-FR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số</a:t>
                </a:r>
                <a:r>
                  <a:rPr lang="fr-FR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khối</a:t>
                </a:r>
                <a:endParaRPr lang="en-US" sz="2400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330773" y="3278714"/>
                <a:ext cx="1765227" cy="517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fr-FR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Z: </a:t>
                </a:r>
                <a:r>
                  <a:rPr lang="en-US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proton</a:t>
                </a:r>
                <a:endParaRPr lang="en-US" sz="2400" dirty="0">
                  <a:effectLst/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330773" y="3930618"/>
                <a:ext cx="17508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N: </a:t>
                </a:r>
                <a:r>
                  <a:rPr lang="en-US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số</a:t>
                </a:r>
                <a:r>
                  <a:rPr lang="en-US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nơtron</a:t>
                </a:r>
                <a:endParaRPr lang="en-US" sz="2400" dirty="0"/>
              </a:p>
            </p:txBody>
          </p:sp>
        </p:grpSp>
      </p:grp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651399" y="2859425"/>
            <a:ext cx="4597253" cy="693108"/>
          </a:xfrm>
          <a:prstGeom prst="rect">
            <a:avLst/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đthn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 =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 =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e.</a:t>
            </a:r>
            <a:endParaRPr lang="en-US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Rectangle 3"/>
          <p:cNvSpPr/>
          <p:nvPr/>
        </p:nvSpPr>
        <p:spPr>
          <a:xfrm>
            <a:off x="1544421" y="3761585"/>
            <a:ext cx="20447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A)</a:t>
            </a:r>
          </a:p>
        </p:txBody>
      </p:sp>
    </p:spTree>
    <p:extLst>
      <p:ext uri="{BB962C8B-B14F-4D97-AF65-F5344CB8AC3E}">
        <p14:creationId xmlns:p14="http://schemas.microsoft.com/office/powerpoint/2010/main" val="353137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I.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Kiến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nhớ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4175" y="1296742"/>
            <a:ext cx="6317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4421" y="1964602"/>
            <a:ext cx="2775119" cy="5799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035760" y="3063735"/>
            <a:ext cx="6114074" cy="1693893"/>
            <a:chOff x="2796252" y="2058801"/>
            <a:chExt cx="6114074" cy="16938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>
                  <a:spLocks noChangeArrowheads="1"/>
                </p:cNvSpPr>
                <p:nvPr/>
              </p:nvSpPr>
              <p:spPr bwMode="auto">
                <a:xfrm>
                  <a:off x="3017084" y="2465113"/>
                  <a:ext cx="909162" cy="66908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lang="en-US" sz="4400" b="1" i="1" smtClean="0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lang="en-US" sz="4400" b="1" i="0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𝐙</m:t>
                            </m:r>
                          </m:sub>
                          <m:sup>
                            <m:r>
                              <a:rPr lang="en-US" sz="4400" b="1" i="0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𝐀</m:t>
                            </m:r>
                          </m:sup>
                          <m:e>
                            <m:r>
                              <a:rPr lang="en-US" sz="4400" b="1" i="0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𝐗</m:t>
                            </m:r>
                          </m:e>
                        </m:sPre>
                      </m:oMath>
                    </m:oMathPara>
                  </a14:m>
                  <a:endParaRPr lang="en-US" sz="4400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" name="Rectangle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017084" y="2465113"/>
                  <a:ext cx="909162" cy="66908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14679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" name="Group 6"/>
            <p:cNvGrpSpPr/>
            <p:nvPr/>
          </p:nvGrpSpPr>
          <p:grpSpPr>
            <a:xfrm>
              <a:off x="2796252" y="2058801"/>
              <a:ext cx="6114074" cy="1693893"/>
              <a:chOff x="1440658" y="2104877"/>
              <a:chExt cx="6114074" cy="1693893"/>
            </a:xfrm>
          </p:grpSpPr>
          <p:sp>
            <p:nvSpPr>
              <p:cNvPr id="8" name="AutoShape 1182"/>
              <p:cNvSpPr>
                <a:spLocks/>
              </p:cNvSpPr>
              <p:nvPr/>
            </p:nvSpPr>
            <p:spPr bwMode="auto">
              <a:xfrm>
                <a:off x="2796252" y="2234545"/>
                <a:ext cx="301270" cy="1368733"/>
              </a:xfrm>
              <a:prstGeom prst="leftBrace">
                <a:avLst>
                  <a:gd name="adj1" fmla="val 41551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227906" y="2104877"/>
                <a:ext cx="432682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X: </a:t>
                </a:r>
                <a:r>
                  <a:rPr lang="en-US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ký</a:t>
                </a:r>
                <a:r>
                  <a:rPr lang="en-US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hiệu</a:t>
                </a:r>
                <a:r>
                  <a:rPr lang="en-US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hoá</a:t>
                </a:r>
                <a:r>
                  <a:rPr lang="en-US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học</a:t>
                </a:r>
                <a:r>
                  <a:rPr lang="en-US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của</a:t>
                </a:r>
                <a:r>
                  <a:rPr lang="en-US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nguyên</a:t>
                </a:r>
                <a:r>
                  <a:rPr lang="en-US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tố</a:t>
                </a:r>
                <a:endParaRPr lang="en-US" sz="2400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440658" y="2677402"/>
                <a:ext cx="3313728" cy="4830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371600" indent="45720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A: </a:t>
                </a:r>
                <a:r>
                  <a:rPr lang="fr-FR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khối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227906" y="3281705"/>
                <a:ext cx="2802370" cy="517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fr-FR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Z: </a:t>
                </a:r>
                <a:r>
                  <a:rPr lang="fr-FR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fr-FR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hiệu</a:t>
                </a:r>
                <a:r>
                  <a:rPr lang="fr-FR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fr-FR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fr-FR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151452" y="5491502"/>
                <a:ext cx="6686446" cy="6222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 </a:t>
                </a:r>
                <a:r>
                  <a:rPr lang="fr-FR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Điều</a:t>
                </a:r>
                <a:r>
                  <a:rPr lang="fr-FR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kiện</a:t>
                </a:r>
                <a:r>
                  <a:rPr lang="fr-FR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bền</a:t>
                </a:r>
                <a:r>
                  <a:rPr lang="fr-FR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fr-FR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hạt</a:t>
                </a:r>
                <a:r>
                  <a:rPr lang="fr-FR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nhân</a:t>
                </a:r>
                <a:r>
                  <a:rPr lang="fr-FR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fr-FR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fr-FR" sz="24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: </a:t>
                </a:r>
                <a:r>
                  <a:rPr lang="fr-FR" sz="24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:r>
                  <a:rPr lang="fr-FR" sz="24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lang="fr-FR" sz="24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𝑵</m:t>
                        </m:r>
                      </m:num>
                      <m:den>
                        <m:r>
                          <a:rPr lang="fr-FR" sz="24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𝒁</m:t>
                        </m:r>
                      </m:den>
                    </m:f>
                    <m:r>
                      <a:rPr lang="fr-FR" sz="24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fr-FR" sz="24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lang="fr-FR" sz="24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1,5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1452" y="5491502"/>
                <a:ext cx="6686446" cy="622286"/>
              </a:xfrm>
              <a:prstGeom prst="rect">
                <a:avLst/>
              </a:prstGeom>
              <a:blipFill rotWithShape="0">
                <a:blip r:embed="rId4"/>
                <a:stretch>
                  <a:fillRect l="-1459" r="-456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361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I. Kiến thức cần nhớ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8999" y="1329555"/>
            <a:ext cx="9743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 số proton (Z) nhưng khác nhau về số nơtron (N)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43611" y="1991762"/>
            <a:ext cx="1532975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18448" y="2736327"/>
            <a:ext cx="2067090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376324" y="1844045"/>
            <a:ext cx="5884248" cy="2011826"/>
            <a:chOff x="1440610" y="1814039"/>
            <a:chExt cx="5884248" cy="2011826"/>
          </a:xfrm>
        </p:grpSpPr>
        <p:grpSp>
          <p:nvGrpSpPr>
            <p:cNvPr id="8" name="Group 7"/>
            <p:cNvGrpSpPr/>
            <p:nvPr/>
          </p:nvGrpSpPr>
          <p:grpSpPr>
            <a:xfrm>
              <a:off x="1440610" y="1814039"/>
              <a:ext cx="4393126" cy="1684564"/>
              <a:chOff x="1440610" y="1814039"/>
              <a:chExt cx="4393126" cy="1684564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1440610" y="1814039"/>
                <a:ext cx="4393126" cy="16845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X, Y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đồng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vị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5" name="Object 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1117953"/>
                  </p:ext>
                </p:extLst>
              </p:nvPr>
            </p:nvGraphicFramePr>
            <p:xfrm>
              <a:off x="2643611" y="2064191"/>
              <a:ext cx="2087656" cy="68447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3" name="Equation" r:id="rId3" imgW="774364" imgH="253890" progId="Equation.DSMT4">
                      <p:embed/>
                    </p:oleObj>
                  </mc:Choice>
                  <mc:Fallback>
                    <p:oleObj name="Equation" r:id="rId3" imgW="774364" imgH="253890" progId="Equation.DSMT4">
                      <p:embed/>
                      <p:pic>
                        <p:nvPicPr>
                          <p:cNvPr id="0" name="Object 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43611" y="2064191"/>
                            <a:ext cx="2087656" cy="684478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9055364"/>
                </p:ext>
              </p:extLst>
            </p:nvPr>
          </p:nvGraphicFramePr>
          <p:xfrm>
            <a:off x="5923717" y="2801955"/>
            <a:ext cx="1401141" cy="10239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4" name="Equation" r:id="rId5" imgW="660113" imgH="482391" progId="Equation.DSMT4">
                    <p:embed/>
                  </p:oleObj>
                </mc:Choice>
                <mc:Fallback>
                  <p:oleObj name="Equation" r:id="rId5" imgW="660113" imgH="482391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23717" y="2801955"/>
                          <a:ext cx="1401141" cy="102391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TextBox 10"/>
          <p:cNvSpPr txBox="1"/>
          <p:nvPr/>
        </p:nvSpPr>
        <p:spPr>
          <a:xfrm>
            <a:off x="1158999" y="3843522"/>
            <a:ext cx="4366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158999" y="4373292"/>
            <a:ext cx="10605512" cy="2122725"/>
            <a:chOff x="1385825" y="1592472"/>
            <a:chExt cx="10605512" cy="2122725"/>
          </a:xfrm>
        </p:grpSpPr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63371492"/>
                </p:ext>
              </p:extLst>
            </p:nvPr>
          </p:nvGraphicFramePr>
          <p:xfrm>
            <a:off x="1558846" y="2086683"/>
            <a:ext cx="2717479" cy="8970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" name="Equation" r:id="rId7" imgW="1307532" imgH="431613" progId="Equation.DSMT4">
                    <p:embed/>
                  </p:oleObj>
                </mc:Choice>
                <mc:Fallback>
                  <p:oleObj name="Equation" r:id="rId7" imgW="1307532" imgH="431613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58846" y="2086683"/>
                          <a:ext cx="2717479" cy="897032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FF0000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4" name="Group 13"/>
            <p:cNvGrpSpPr/>
            <p:nvPr/>
          </p:nvGrpSpPr>
          <p:grpSpPr>
            <a:xfrm>
              <a:off x="4431270" y="1592472"/>
              <a:ext cx="7560067" cy="1754326"/>
              <a:chOff x="4739180" y="1858689"/>
              <a:chExt cx="7560067" cy="1754326"/>
            </a:xfrm>
          </p:grpSpPr>
          <p:sp>
            <p:nvSpPr>
              <p:cNvPr id="16" name="AutoShape 1729"/>
              <p:cNvSpPr>
                <a:spLocks/>
              </p:cNvSpPr>
              <p:nvPr/>
            </p:nvSpPr>
            <p:spPr bwMode="auto">
              <a:xfrm>
                <a:off x="4739180" y="2159337"/>
                <a:ext cx="206044" cy="1348973"/>
              </a:xfrm>
              <a:prstGeom prst="leftBrace">
                <a:avLst>
                  <a:gd name="adj1" fmla="val 89931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974716" y="1858689"/>
                <a:ext cx="7324531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 x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hoặc</a:t>
                </a:r>
                <a:r>
                  <a:rPr lang="en-US" sz="24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%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đồng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vị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	</a:t>
                </a:r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aseline="-25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 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khối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đồng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vị</a:t>
                </a:r>
                <a:r>
                  <a:rPr lang="en-US" sz="24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385825" y="3253532"/>
              <a:ext cx="31959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 </a:t>
              </a:r>
              <a:r>
                <a:rPr lang="en-US" sz="2400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sz="2400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x</a:t>
              </a:r>
              <a:r>
                <a:rPr lang="en-US" sz="2400" baseline="-25000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2400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+ x</a:t>
              </a:r>
              <a:r>
                <a:rPr lang="en-US" sz="2400" baseline="-25000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400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+…= 100 )</a:t>
              </a:r>
              <a:endPara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27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tập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1409" y="1274959"/>
            <a:ext cx="10883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115.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30985" y="2798452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1683" y="3421371"/>
            <a:ext cx="1737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146435"/>
              </p:ext>
            </p:extLst>
          </p:nvPr>
        </p:nvGraphicFramePr>
        <p:xfrm>
          <a:off x="4229100" y="3373438"/>
          <a:ext cx="1827213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3" imgW="927000" imgH="457200" progId="Equation.DSMT4">
                  <p:embed/>
                </p:oleObj>
              </mc:Choice>
              <mc:Fallback>
                <p:oleObj name="Equation" r:id="rId3" imgW="9270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29100" y="3373438"/>
                        <a:ext cx="1827213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645155"/>
              </p:ext>
            </p:extLst>
          </p:nvPr>
        </p:nvGraphicFramePr>
        <p:xfrm>
          <a:off x="3901112" y="4425473"/>
          <a:ext cx="1329873" cy="811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5" imgW="749160" imgH="457200" progId="Equation.DSMT4">
                  <p:embed/>
                </p:oleObj>
              </mc:Choice>
              <mc:Fallback>
                <p:oleObj name="Equation" r:id="rId5" imgW="7491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01112" y="4425473"/>
                        <a:ext cx="1329873" cy="8114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060434"/>
              </p:ext>
            </p:extLst>
          </p:nvPr>
        </p:nvGraphicFramePr>
        <p:xfrm>
          <a:off x="5462269" y="4372217"/>
          <a:ext cx="3119621" cy="785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7" imgW="1815840" imgH="457200" progId="Equation.DSMT4">
                  <p:embed/>
                </p:oleObj>
              </mc:Choice>
              <mc:Fallback>
                <p:oleObj name="Equation" r:id="rId7" imgW="18158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62269" y="4372217"/>
                        <a:ext cx="3119621" cy="7853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825390" y="5439780"/>
            <a:ext cx="3636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686313"/>
              </p:ext>
            </p:extLst>
          </p:nvPr>
        </p:nvGraphicFramePr>
        <p:xfrm>
          <a:off x="5633215" y="5417246"/>
          <a:ext cx="640081" cy="506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9" imgW="304560" imgH="241200" progId="Equation.DSMT4">
                  <p:embed/>
                </p:oleObj>
              </mc:Choice>
              <mc:Fallback>
                <p:oleObj name="Equation" r:id="rId9" imgW="3045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33215" y="5417246"/>
                        <a:ext cx="640081" cy="5067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757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tập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5965" y="1197508"/>
            <a:ext cx="108543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Kali,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Kali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8821443"/>
              </p:ext>
            </p:extLst>
          </p:nvPr>
        </p:nvGraphicFramePr>
        <p:xfrm>
          <a:off x="6530284" y="1896921"/>
          <a:ext cx="5040045" cy="453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3" imgW="2679480" imgH="241200" progId="Equation.DSMT4">
                  <p:embed/>
                </p:oleObj>
              </mc:Choice>
              <mc:Fallback>
                <p:oleObj name="Equation" r:id="rId3" imgW="26794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0284" y="1896921"/>
                        <a:ext cx="5040045" cy="4532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69902" y="2629918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9765" y="3245127"/>
            <a:ext cx="512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Kali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076627"/>
              </p:ext>
            </p:extLst>
          </p:nvPr>
        </p:nvGraphicFramePr>
        <p:xfrm>
          <a:off x="2692202" y="3901760"/>
          <a:ext cx="3403798" cy="890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5" imgW="1650960" imgH="431640" progId="Equation.DSMT4">
                  <p:embed/>
                </p:oleObj>
              </mc:Choice>
              <mc:Fallback>
                <p:oleObj name="Equation" r:id="rId5" imgW="16509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92202" y="3901760"/>
                        <a:ext cx="3403798" cy="890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748876"/>
              </p:ext>
            </p:extLst>
          </p:nvPr>
        </p:nvGraphicFramePr>
        <p:xfrm>
          <a:off x="2362200" y="4906963"/>
          <a:ext cx="7150100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7" imgW="3429000" imgH="393480" progId="Equation.DSMT4">
                  <p:embed/>
                </p:oleObj>
              </mc:Choice>
              <mc:Fallback>
                <p:oleObj name="Equation" r:id="rId7" imgW="3429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62200" y="4906963"/>
                        <a:ext cx="7150100" cy="820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84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tập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183091" y="1197508"/>
            <a:ext cx="10854364" cy="1133965"/>
            <a:chOff x="1183091" y="1197508"/>
            <a:chExt cx="10854364" cy="1133965"/>
          </a:xfrm>
        </p:grpSpPr>
        <p:sp>
          <p:nvSpPr>
            <p:cNvPr id="3" name="TextBox 2"/>
            <p:cNvSpPr txBox="1"/>
            <p:nvPr/>
          </p:nvSpPr>
          <p:spPr>
            <a:xfrm>
              <a:off x="1183091" y="1197508"/>
              <a:ext cx="10854364" cy="11339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b="1" u="sng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2400" b="1" u="sng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u="sng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2400" b="1" u="sng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Nguyên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tử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khối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trung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bình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Bo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10,81. Bo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2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vị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.</a:t>
              </a:r>
            </a:p>
            <a:p>
              <a:pPr>
                <a:lnSpc>
                  <a:spcPct val="150000"/>
                </a:lnSpc>
              </a:pP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%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nguyên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tử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mỗi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vị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 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6512140"/>
                </p:ext>
              </p:extLst>
            </p:nvPr>
          </p:nvGraphicFramePr>
          <p:xfrm>
            <a:off x="9864993" y="1358090"/>
            <a:ext cx="950912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17" name="Equation" r:id="rId3" imgW="533160" imgH="228600" progId="Equation.DSMT4">
                    <p:embed/>
                  </p:oleObj>
                </mc:Choice>
                <mc:Fallback>
                  <p:oleObj name="Equation" r:id="rId3" imgW="53316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64993" y="1358090"/>
                          <a:ext cx="950912" cy="4064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TextBox 5"/>
          <p:cNvSpPr txBox="1"/>
          <p:nvPr/>
        </p:nvSpPr>
        <p:spPr>
          <a:xfrm>
            <a:off x="5069902" y="2629918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163733" y="9391622"/>
            <a:ext cx="6769100" cy="3520518"/>
            <a:chOff x="2498725" y="2944051"/>
            <a:chExt cx="6769100" cy="3520518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86434186"/>
                </p:ext>
              </p:extLst>
            </p:nvPr>
          </p:nvGraphicFramePr>
          <p:xfrm>
            <a:off x="2498725" y="4881832"/>
            <a:ext cx="6769100" cy="1243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18" name="Equation" r:id="rId5" imgW="3593880" imgH="660240" progId="Equation.DSMT4">
                    <p:embed/>
                  </p:oleObj>
                </mc:Choice>
                <mc:Fallback>
                  <p:oleObj name="Equation" r:id="rId5" imgW="3593880" imgH="6602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8725" y="4881832"/>
                          <a:ext cx="6769100" cy="124301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" name="Group 8"/>
            <p:cNvGrpSpPr/>
            <p:nvPr/>
          </p:nvGrpSpPr>
          <p:grpSpPr>
            <a:xfrm>
              <a:off x="5805488" y="2944051"/>
              <a:ext cx="2382578" cy="3520518"/>
              <a:chOff x="5805488" y="2944051"/>
              <a:chExt cx="2382578" cy="3520518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5805488" y="2944051"/>
                <a:ext cx="744551" cy="3520518"/>
                <a:chOff x="5805488" y="2944051"/>
                <a:chExt cx="744551" cy="3520518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5805488" y="2944051"/>
                  <a:ext cx="744551" cy="1872693"/>
                  <a:chOff x="5749701" y="3122165"/>
                  <a:chExt cx="744551" cy="1872693"/>
                </a:xfrm>
              </p:grpSpPr>
              <p:graphicFrame>
                <p:nvGraphicFramePr>
                  <p:cNvPr id="15" name="Object 14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648031327"/>
                      </p:ext>
                    </p:extLst>
                  </p:nvPr>
                </p:nvGraphicFramePr>
                <p:xfrm>
                  <a:off x="6064040" y="3122165"/>
                  <a:ext cx="430212" cy="33972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5219" name="Equation" r:id="rId7" imgW="241200" imgH="190440" progId="Equation.DSMT4">
                          <p:embed/>
                        </p:oleObj>
                      </mc:Choice>
                      <mc:Fallback>
                        <p:oleObj name="Equation" r:id="rId7" imgW="241200" imgH="190440" progId="Equation.DSMT4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8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6064040" y="3122165"/>
                                <a:ext cx="430212" cy="339725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16" name="Object 15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970226234"/>
                      </p:ext>
                    </p:extLst>
                  </p:nvPr>
                </p:nvGraphicFramePr>
                <p:xfrm>
                  <a:off x="5749701" y="4655133"/>
                  <a:ext cx="430212" cy="33972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5220" name="Equation" r:id="rId9" imgW="241200" imgH="190440" progId="Equation.DSMT4">
                          <p:embed/>
                        </p:oleObj>
                      </mc:Choice>
                      <mc:Fallback>
                        <p:oleObj name="Equation" r:id="rId9" imgW="241200" imgH="190440" progId="Equation.DSMT4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0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749701" y="4655133"/>
                                <a:ext cx="430212" cy="339725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aphicFrame>
              <p:nvGraphicFramePr>
                <p:cNvPr id="13" name="Object 1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160685022"/>
                    </p:ext>
                  </p:extLst>
                </p:nvPr>
              </p:nvGraphicFramePr>
              <p:xfrm>
                <a:off x="5870066" y="6124844"/>
                <a:ext cx="430212" cy="33972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221" name="Equation" r:id="rId11" imgW="241200" imgH="190440" progId="Equation.DSMT4">
                        <p:embed/>
                      </p:oleObj>
                    </mc:Choice>
                    <mc:Fallback>
                      <p:oleObj name="Equation" r:id="rId11" imgW="241200" imgH="19044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870066" y="6124844"/>
                              <a:ext cx="430212" cy="339725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11" name="Object 1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82975212"/>
                  </p:ext>
                </p:extLst>
              </p:nvPr>
            </p:nvGraphicFramePr>
            <p:xfrm>
              <a:off x="7757853" y="6124843"/>
              <a:ext cx="430213" cy="3397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22" name="Equation" r:id="rId13" imgW="241200" imgH="190440" progId="Equation.DSMT4">
                      <p:embed/>
                    </p:oleObj>
                  </mc:Choice>
                  <mc:Fallback>
                    <p:oleObj name="Equation" r:id="rId13" imgW="241200" imgH="19044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757853" y="6124843"/>
                            <a:ext cx="430213" cy="339725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5" name="TextBox 4"/>
          <p:cNvSpPr txBox="1"/>
          <p:nvPr/>
        </p:nvSpPr>
        <p:spPr>
          <a:xfrm>
            <a:off x="1976820" y="3252793"/>
            <a:ext cx="5006642" cy="1141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x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sz="24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364250"/>
              </p:ext>
            </p:extLst>
          </p:nvPr>
        </p:nvGraphicFramePr>
        <p:xfrm>
          <a:off x="6918884" y="3460115"/>
          <a:ext cx="409379" cy="323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" name="Equation" r:id="rId15" imgW="241200" imgH="190440" progId="Equation.DSMT4">
                  <p:embed/>
                </p:oleObj>
              </mc:Choice>
              <mc:Fallback>
                <p:oleObj name="Equation" r:id="rId15" imgW="24120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918884" y="3460115"/>
                        <a:ext cx="409379" cy="3231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185291"/>
              </p:ext>
            </p:extLst>
          </p:nvPr>
        </p:nvGraphicFramePr>
        <p:xfrm>
          <a:off x="6951173" y="3986924"/>
          <a:ext cx="377090" cy="297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" name="Equation" r:id="rId17" imgW="241200" imgH="190440" progId="Equation.DSMT4">
                  <p:embed/>
                </p:oleObj>
              </mc:Choice>
              <mc:Fallback>
                <p:oleObj name="Equation" r:id="rId17" imgW="24120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951173" y="3986924"/>
                        <a:ext cx="377090" cy="2977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882622" y="4662756"/>
            <a:ext cx="1944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5342578"/>
              </p:ext>
            </p:extLst>
          </p:nvPr>
        </p:nvGraphicFramePr>
        <p:xfrm>
          <a:off x="3251725" y="4459027"/>
          <a:ext cx="1818177" cy="1050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" name="Equation" r:id="rId19" imgW="1143000" imgH="660240" progId="Equation.DSMT4">
                  <p:embed/>
                </p:oleObj>
              </mc:Choice>
              <mc:Fallback>
                <p:oleObj name="Equation" r:id="rId19" imgW="114300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251725" y="4459027"/>
                        <a:ext cx="1818177" cy="10505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977374"/>
              </p:ext>
            </p:extLst>
          </p:nvPr>
        </p:nvGraphicFramePr>
        <p:xfrm>
          <a:off x="5287963" y="4587501"/>
          <a:ext cx="3134898" cy="850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" name="Equation" r:id="rId21" imgW="1777680" imgH="482400" progId="Equation.DSMT4">
                  <p:embed/>
                </p:oleObj>
              </mc:Choice>
              <mc:Fallback>
                <p:oleObj name="Equation" r:id="rId21" imgW="17776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287963" y="4587501"/>
                        <a:ext cx="3134898" cy="8508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6875498"/>
              </p:ext>
            </p:extLst>
          </p:nvPr>
        </p:nvGraphicFramePr>
        <p:xfrm>
          <a:off x="8727507" y="4728235"/>
          <a:ext cx="1205326" cy="776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" name="Equation" r:id="rId23" imgW="749160" imgH="482400" progId="Equation.DSMT4">
                  <p:embed/>
                </p:oleObj>
              </mc:Choice>
              <mc:Fallback>
                <p:oleObj name="Equation" r:id="rId23" imgW="7491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8727507" y="4728235"/>
                        <a:ext cx="1205326" cy="7763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>
            <a:off x="1976820" y="5703091"/>
            <a:ext cx="8297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19% ;     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81% </a:t>
            </a:r>
            <a:endParaRPr lang="en-US" sz="2400" dirty="0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459755"/>
              </p:ext>
            </p:extLst>
          </p:nvPr>
        </p:nvGraphicFramePr>
        <p:xfrm>
          <a:off x="6789185" y="5688685"/>
          <a:ext cx="493813" cy="387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" name="Equation" r:id="rId25" imgW="400019" imgH="314470" progId="Equation.DSMT4">
                  <p:embed/>
                </p:oleObj>
              </mc:Choice>
              <mc:Fallback>
                <p:oleObj name="Equation" r:id="rId25" imgW="400019" imgH="31447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789185" y="5688685"/>
                        <a:ext cx="493813" cy="3879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8936114"/>
              </p:ext>
            </p:extLst>
          </p:nvPr>
        </p:nvGraphicFramePr>
        <p:xfrm>
          <a:off x="8637967" y="5741369"/>
          <a:ext cx="645177" cy="385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" name="Equation" r:id="rId27" imgW="362123" imgH="285881" progId="Equation.DSMT4">
                  <p:embed/>
                </p:oleObj>
              </mc:Choice>
              <mc:Fallback>
                <p:oleObj name="Equation" r:id="rId27" imgW="362123" imgH="28588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8637967" y="5741369"/>
                        <a:ext cx="645177" cy="385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187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II. Bài tập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80159" y="1251829"/>
            <a:ext cx="11107041" cy="1200329"/>
            <a:chOff x="1183091" y="1197508"/>
            <a:chExt cx="10631681" cy="1200329"/>
          </a:xfrm>
        </p:grpSpPr>
        <p:sp>
          <p:nvSpPr>
            <p:cNvPr id="4" name="TextBox 3"/>
            <p:cNvSpPr txBox="1"/>
            <p:nvPr/>
          </p:nvSpPr>
          <p:spPr>
            <a:xfrm>
              <a:off x="1183091" y="1197508"/>
              <a:ext cx="1063168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b="1" u="sng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2400" b="1" u="sng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4: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Nguyên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tử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khối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trung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bình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Li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6,94. Li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2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vị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chiếm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94%.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Xác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khối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vị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còn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lại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 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12248023"/>
                </p:ext>
              </p:extLst>
            </p:nvPr>
          </p:nvGraphicFramePr>
          <p:xfrm>
            <a:off x="9451078" y="1368045"/>
            <a:ext cx="430034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4" name="Equation" r:id="rId3" imgW="241200" imgH="190440" progId="Equation.DSMT4">
                    <p:embed/>
                  </p:oleObj>
                </mc:Choice>
                <mc:Fallback>
                  <p:oleObj name="Equation" r:id="rId3" imgW="241200" imgH="1904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51078" y="1368045"/>
                          <a:ext cx="430034" cy="3365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TextBox 5"/>
          <p:cNvSpPr txBox="1"/>
          <p:nvPr/>
        </p:nvSpPr>
        <p:spPr>
          <a:xfrm>
            <a:off x="5069902" y="2629918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891663"/>
              </p:ext>
            </p:extLst>
          </p:nvPr>
        </p:nvGraphicFramePr>
        <p:xfrm>
          <a:off x="1395423" y="3542385"/>
          <a:ext cx="4318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Equation" r:id="rId5" imgW="241200" imgH="190440" progId="Equation.DSMT4">
                  <p:embed/>
                </p:oleObj>
              </mc:Choice>
              <mc:Fallback>
                <p:oleObj name="Equation" r:id="rId5" imgW="2412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423" y="3542385"/>
                        <a:ext cx="431800" cy="339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241288" y="3481414"/>
            <a:ext cx="6234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94 % →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100 – 94 = 6%.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1611323" y="3943079"/>
            <a:ext cx="59820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6,94.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307258"/>
              </p:ext>
            </p:extLst>
          </p:nvPr>
        </p:nvGraphicFramePr>
        <p:xfrm>
          <a:off x="2241288" y="4845461"/>
          <a:ext cx="2207910" cy="893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Equation" r:id="rId7" imgW="1066680" imgH="431640" progId="Equation.DSMT4">
                  <p:embed/>
                </p:oleObj>
              </mc:Choice>
              <mc:Fallback>
                <p:oleObj name="Equation" r:id="rId7" imgW="10666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41288" y="4845461"/>
                        <a:ext cx="2207910" cy="8936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56463"/>
              </p:ext>
            </p:extLst>
          </p:nvPr>
        </p:nvGraphicFramePr>
        <p:xfrm>
          <a:off x="4739926" y="4798035"/>
          <a:ext cx="3248328" cy="941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Equation" r:id="rId9" imgW="1358640" imgH="393480" progId="Equation.DSMT4">
                  <p:embed/>
                </p:oleObj>
              </mc:Choice>
              <mc:Fallback>
                <p:oleObj name="Equation" r:id="rId9" imgW="1358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39926" y="4798035"/>
                        <a:ext cx="3248328" cy="941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9103549"/>
              </p:ext>
            </p:extLst>
          </p:nvPr>
        </p:nvGraphicFramePr>
        <p:xfrm>
          <a:off x="8278982" y="4958413"/>
          <a:ext cx="1266333" cy="47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11" imgW="609480" imgH="228600" progId="Equation.DSMT4">
                  <p:embed/>
                </p:oleObj>
              </mc:Choice>
              <mc:Fallback>
                <p:oleObj name="Equation" r:id="rId11" imgW="609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278982" y="4958413"/>
                        <a:ext cx="1266333" cy="474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2891365" y="5790347"/>
            <a:ext cx="4020652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6.</a:t>
            </a:r>
          </a:p>
        </p:txBody>
      </p:sp>
    </p:spTree>
    <p:extLst>
      <p:ext uri="{BB962C8B-B14F-4D97-AF65-F5344CB8AC3E}">
        <p14:creationId xmlns:p14="http://schemas.microsoft.com/office/powerpoint/2010/main" val="197075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487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.VnTime</vt:lpstr>
      <vt:lpstr>Arial</vt:lpstr>
      <vt:lpstr>Calibri</vt:lpstr>
      <vt:lpstr>Calibri Light</vt:lpstr>
      <vt:lpstr>Cambria Math</vt:lpstr>
      <vt:lpstr>Symbol</vt:lpstr>
      <vt:lpstr>Times New Roman</vt:lpstr>
      <vt:lpstr>Wingdings</vt:lpstr>
      <vt:lpstr>Office Theme</vt:lpstr>
      <vt:lpstr>Equation</vt:lpstr>
      <vt:lpstr>MathType 7.0 Equation</vt:lpstr>
      <vt:lpstr>BÀI 3:  LUYỆN TẬP THÀNH NGUYÊN TỬ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3:  LUYỆN TẬP THÀNH NGUYÊN TỬ</dc:title>
  <dc:creator>THANH NHAN</dc:creator>
  <cp:lastModifiedBy>KHC</cp:lastModifiedBy>
  <cp:revision>28</cp:revision>
  <dcterms:created xsi:type="dcterms:W3CDTF">2021-08-20T13:40:37Z</dcterms:created>
  <dcterms:modified xsi:type="dcterms:W3CDTF">2021-09-11T16:22:32Z</dcterms:modified>
</cp:coreProperties>
</file>